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Open Sans SemiBold" panose="020B0706030804020204" pitchFamily="34" charset="0"/>
      <p:regular r:id="rId21"/>
      <p:bold r:id="rId22"/>
      <p:italic r:id="rId23"/>
      <p:boldItalic r:id="rId24"/>
    </p:embeddedFont>
    <p:embeddedFont>
      <p:font typeface="Play" panose="020B0604020202020204" charset="0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i7gAzGagayxZm1U7aMDN7Sbrge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123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d37f49aeaf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d37f49aeaf_1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d37f49aeaf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2d37f49aea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d37f49aeaf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2d37f49aeaf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d37f49aeaf_1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2d37f49aeaf_1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d37f49aeaf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2d37f49aeaf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d37f49aeaf_1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g2d37f49aeaf_1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d37f49aeaf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2d37f49aeaf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d37f49aeaf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2d37f49aeaf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d37f49aeaf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2d37f49aeaf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d37f49aeaf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2d37f49aeaf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d37f49aeaf_1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2d37f49aeaf_1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d37f49aeaf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2d37f49aeaf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fondo blanco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15"/>
          <p:cNvPicPr preferRelativeResize="0"/>
          <p:nvPr/>
        </p:nvPicPr>
        <p:blipFill rotWithShape="1">
          <a:blip r:embed="rId2">
            <a:alphaModFix/>
          </a:blip>
          <a:srcRect t="26538" b="30326"/>
          <a:stretch/>
        </p:blipFill>
        <p:spPr>
          <a:xfrm>
            <a:off x="-1588" y="3138488"/>
            <a:ext cx="9140826" cy="2876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5"/>
          <p:cNvPicPr preferRelativeResize="0"/>
          <p:nvPr/>
        </p:nvPicPr>
        <p:blipFill rotWithShape="1">
          <a:blip r:embed="rId3">
            <a:alphaModFix amt="39000"/>
          </a:blip>
          <a:srcRect t="18320"/>
          <a:stretch/>
        </p:blipFill>
        <p:spPr>
          <a:xfrm>
            <a:off x="863600" y="0"/>
            <a:ext cx="7721600" cy="381158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5"/>
          <p:cNvSpPr/>
          <p:nvPr/>
        </p:nvSpPr>
        <p:spPr>
          <a:xfrm>
            <a:off x="-1588" y="2111375"/>
            <a:ext cx="9145588" cy="3903345"/>
          </a:xfrm>
          <a:prstGeom prst="rect">
            <a:avLst/>
          </a:prstGeom>
          <a:solidFill>
            <a:schemeClr val="lt1">
              <a:alpha val="5921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5"/>
          <p:cNvSpPr txBox="1">
            <a:spLocks noGrp="1"/>
          </p:cNvSpPr>
          <p:nvPr>
            <p:ph type="title"/>
          </p:nvPr>
        </p:nvSpPr>
        <p:spPr>
          <a:xfrm>
            <a:off x="623888" y="2353946"/>
            <a:ext cx="7158672" cy="1302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>
                <a:solidFill>
                  <a:srgbClr val="00475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961312" cy="1333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2400"/>
              <a:buNone/>
              <a:defRPr sz="2400">
                <a:solidFill>
                  <a:srgbClr val="00475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body" idx="2"/>
          </p:nvPr>
        </p:nvSpPr>
        <p:spPr>
          <a:xfrm>
            <a:off x="623888" y="3808733"/>
            <a:ext cx="7961312" cy="599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2400"/>
              <a:buNone/>
              <a:defRPr sz="2400">
                <a:solidFill>
                  <a:srgbClr val="00475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ndo iconos blancos">
  <p:cSld name="Fondo iconos blancos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4"/>
          <p:cNvPicPr preferRelativeResize="0"/>
          <p:nvPr/>
        </p:nvPicPr>
        <p:blipFill rotWithShape="1">
          <a:blip r:embed="rId2">
            <a:alphaModFix amt="7000"/>
          </a:blip>
          <a:srcRect/>
          <a:stretch/>
        </p:blipFill>
        <p:spPr>
          <a:xfrm>
            <a:off x="-132080" y="81280"/>
            <a:ext cx="9631680" cy="5870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ndo iconos color">
  <p:cSld name="Fondo iconos colo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25"/>
          <p:cNvPicPr preferRelativeResize="0"/>
          <p:nvPr/>
        </p:nvPicPr>
        <p:blipFill rotWithShape="1">
          <a:blip r:embed="rId2">
            <a:alphaModFix amt="4000"/>
          </a:blip>
          <a:srcRect/>
          <a:stretch/>
        </p:blipFill>
        <p:spPr>
          <a:xfrm>
            <a:off x="0" y="-338584"/>
            <a:ext cx="9144000" cy="6376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6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6"/>
          <p:cNvSpPr txBox="1">
            <a:spLocks noGrp="1"/>
          </p:cNvSpPr>
          <p:nvPr>
            <p:ph type="body" idx="1"/>
          </p:nvPr>
        </p:nvSpPr>
        <p:spPr>
          <a:xfrm>
            <a:off x="3887391" y="457200"/>
            <a:ext cx="4629150" cy="5403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7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7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ulo subtitulo" type="title">
  <p:cSld name="TITL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8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8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ulo texto" type="obj">
  <p:cSld name="OBJEC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">
  <p:cSld name="Encabezado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0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0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2400"/>
              <a:buNone/>
              <a:defRPr sz="2400">
                <a:solidFill>
                  <a:srgbClr val="00475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Diseño personalizado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os blancos texto bajo">
  <p:cSld name="iconos blancos texto bajo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32"/>
          <p:cNvPicPr preferRelativeResize="0"/>
          <p:nvPr/>
        </p:nvPicPr>
        <p:blipFill rotWithShape="1">
          <a:blip r:embed="rId2">
            <a:alphaModFix amt="39000"/>
          </a:blip>
          <a:srcRect t="34417"/>
          <a:stretch/>
        </p:blipFill>
        <p:spPr>
          <a:xfrm>
            <a:off x="0" y="0"/>
            <a:ext cx="9458960" cy="374894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32"/>
          <p:cNvSpPr txBox="1">
            <a:spLocks noGrp="1"/>
          </p:cNvSpPr>
          <p:nvPr>
            <p:ph type="title"/>
          </p:nvPr>
        </p:nvSpPr>
        <p:spPr>
          <a:xfrm>
            <a:off x="623888" y="3428999"/>
            <a:ext cx="7961312" cy="1133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>
                <a:solidFill>
                  <a:srgbClr val="00475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body" idx="1"/>
          </p:nvPr>
        </p:nvSpPr>
        <p:spPr>
          <a:xfrm>
            <a:off x="623888" y="4680904"/>
            <a:ext cx="7961312" cy="1333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2400"/>
              <a:buNone/>
              <a:defRPr sz="2400">
                <a:solidFill>
                  <a:srgbClr val="00475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3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3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iconos color">
  <p:cSld name="Encabezado iconos colo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title"/>
          </p:nvPr>
        </p:nvSpPr>
        <p:spPr>
          <a:xfrm>
            <a:off x="628650" y="4300378"/>
            <a:ext cx="7886700" cy="1481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9976" y="-597087"/>
            <a:ext cx="7241064" cy="50498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 con bloque de color">
  <p:cSld name="Dos objetos con bloque de colo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7"/>
          <p:cNvSpPr/>
          <p:nvPr/>
        </p:nvSpPr>
        <p:spPr>
          <a:xfrm>
            <a:off x="4631690" y="1825625"/>
            <a:ext cx="3886200" cy="4239895"/>
          </a:xfrm>
          <a:prstGeom prst="rect">
            <a:avLst/>
          </a:prstGeom>
          <a:solidFill>
            <a:srgbClr val="00475F">
              <a:alpha val="77647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7"/>
          <p:cNvSpPr/>
          <p:nvPr/>
        </p:nvSpPr>
        <p:spPr>
          <a:xfrm>
            <a:off x="628650" y="1825625"/>
            <a:ext cx="3886200" cy="4239895"/>
          </a:xfrm>
          <a:prstGeom prst="rect">
            <a:avLst/>
          </a:prstGeom>
          <a:solidFill>
            <a:schemeClr val="accent1">
              <a:alpha val="77647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body" idx="1"/>
          </p:nvPr>
        </p:nvSpPr>
        <p:spPr>
          <a:xfrm>
            <a:off x="4744085" y="1945798"/>
            <a:ext cx="3661410" cy="3999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>
                <a:solidFill>
                  <a:schemeClr val="lt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>
                <a:solidFill>
                  <a:schemeClr val="lt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>
                <a:solidFill>
                  <a:schemeClr val="lt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2"/>
          </p:nvPr>
        </p:nvSpPr>
        <p:spPr>
          <a:xfrm>
            <a:off x="741045" y="1945798"/>
            <a:ext cx="3661410" cy="3999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>
                <a:solidFill>
                  <a:schemeClr val="lt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>
                <a:solidFill>
                  <a:schemeClr val="lt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>
                <a:solidFill>
                  <a:schemeClr val="lt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lateral">
  <p:cSld name="Texto lateral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8"/>
          <p:cNvSpPr/>
          <p:nvPr/>
        </p:nvSpPr>
        <p:spPr>
          <a:xfrm flipH="1">
            <a:off x="2783739" y="0"/>
            <a:ext cx="6360260" cy="6081713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9000">
                <a:srgbClr val="FFFFFF">
                  <a:alpha val="37647"/>
                </a:srgbClr>
              </a:gs>
              <a:gs pos="35000">
                <a:srgbClr val="FFFFFF">
                  <a:alpha val="76862"/>
                </a:srgbClr>
              </a:gs>
              <a:gs pos="48000">
                <a:schemeClr val="lt1"/>
              </a:gs>
              <a:gs pos="100000">
                <a:schemeClr val="lt1"/>
              </a:gs>
            </a:gsLst>
            <a:lin ang="108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8"/>
          <p:cNvSpPr txBox="1">
            <a:spLocks noGrp="1"/>
          </p:cNvSpPr>
          <p:nvPr>
            <p:ph type="ctrTitle"/>
          </p:nvPr>
        </p:nvSpPr>
        <p:spPr>
          <a:xfrm>
            <a:off x="5886450" y="1122363"/>
            <a:ext cx="3017838" cy="3203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475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subTitle" idx="1"/>
          </p:nvPr>
        </p:nvSpPr>
        <p:spPr>
          <a:xfrm>
            <a:off x="5886450" y="4873625"/>
            <a:ext cx="3017838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8" descr="&quot;&quot;"/>
          <p:cNvSpPr/>
          <p:nvPr/>
        </p:nvSpPr>
        <p:spPr>
          <a:xfrm rot="5400000">
            <a:off x="6079332" y="434181"/>
            <a:ext cx="146050" cy="528637"/>
          </a:xfrm>
          <a:prstGeom prst="rect">
            <a:avLst/>
          </a:prstGeom>
          <a:solidFill>
            <a:srgbClr val="00475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18" descr="&quot;&quot;"/>
          <p:cNvSpPr/>
          <p:nvPr/>
        </p:nvSpPr>
        <p:spPr>
          <a:xfrm>
            <a:off x="5888038" y="4546600"/>
            <a:ext cx="3017837" cy="19050"/>
          </a:xfrm>
          <a:prstGeom prst="rect">
            <a:avLst/>
          </a:prstGeom>
          <a:solidFill>
            <a:srgbClr val="D5D5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 2" type="twoObj">
  <p:cSld name="TWO_OBJEC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ulo fondo iconos blancos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8" name="Google Shape;48;p21"/>
          <p:cNvPicPr preferRelativeResize="0"/>
          <p:nvPr/>
        </p:nvPicPr>
        <p:blipFill rotWithShape="1">
          <a:blip r:embed="rId2">
            <a:alphaModFix amt="7000"/>
          </a:blip>
          <a:srcRect/>
          <a:stretch/>
        </p:blipFill>
        <p:spPr>
          <a:xfrm>
            <a:off x="-132080" y="81280"/>
            <a:ext cx="9631680" cy="5870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ulo fondo">
  <p:cSld name="Titulo fondo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2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ndo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4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  <p:sp>
        <p:nvSpPr>
          <p:cNvPr id="7" name="Google Shape;7;p14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75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475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75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475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475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75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475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4"/>
          <p:cNvSpPr/>
          <p:nvPr/>
        </p:nvSpPr>
        <p:spPr>
          <a:xfrm>
            <a:off x="1588" y="6055360"/>
            <a:ext cx="9142412" cy="802640"/>
          </a:xfrm>
          <a:prstGeom prst="rect">
            <a:avLst/>
          </a:prstGeom>
          <a:solidFill>
            <a:schemeClr val="lt1">
              <a:alpha val="8196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Google Shape;10;p14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144463" y="6138281"/>
            <a:ext cx="2121217" cy="67215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oogle Shape;11;p14"/>
          <p:cNvGrpSpPr/>
          <p:nvPr/>
        </p:nvGrpSpPr>
        <p:grpSpPr>
          <a:xfrm>
            <a:off x="8099595" y="6138280"/>
            <a:ext cx="831509" cy="622566"/>
            <a:chOff x="7844445" y="6010737"/>
            <a:chExt cx="977487" cy="731862"/>
          </a:xfrm>
        </p:grpSpPr>
        <p:pic>
          <p:nvPicPr>
            <p:cNvPr id="12" name="Google Shape;12;p14"/>
            <p:cNvPicPr preferRelativeResize="0"/>
            <p:nvPr/>
          </p:nvPicPr>
          <p:blipFill rotWithShape="1">
            <a:blip r:embed="rId23">
              <a:alphaModFix/>
            </a:blip>
            <a:srcRect l="19702" t="5328" r="20924" b="29502"/>
            <a:stretch/>
          </p:blipFill>
          <p:spPr>
            <a:xfrm>
              <a:off x="8035717" y="6121289"/>
              <a:ext cx="594945" cy="6213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Google Shape;13;p14"/>
            <p:cNvSpPr txBox="1"/>
            <p:nvPr/>
          </p:nvSpPr>
          <p:spPr>
            <a:xfrm>
              <a:off x="7844445" y="6010737"/>
              <a:ext cx="977487" cy="169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500" b="1" i="0" u="none" strike="noStrike" cap="none">
                  <a:solidFill>
                    <a:schemeClr val="dk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GRUPO DE TRABAJO</a:t>
              </a:r>
              <a:endParaRPr/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d37f49aeaf_1_75"/>
          <p:cNvSpPr txBox="1">
            <a:spLocks noGrp="1"/>
          </p:cNvSpPr>
          <p:nvPr>
            <p:ph type="title"/>
          </p:nvPr>
        </p:nvSpPr>
        <p:spPr>
          <a:xfrm>
            <a:off x="623888" y="2353946"/>
            <a:ext cx="7158600" cy="1302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2d37f49aeaf_1_75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961400" cy="1333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g2d37f49aeaf_1_75"/>
          <p:cNvSpPr txBox="1">
            <a:spLocks noGrp="1"/>
          </p:cNvSpPr>
          <p:nvPr>
            <p:ph type="body" idx="2"/>
          </p:nvPr>
        </p:nvSpPr>
        <p:spPr>
          <a:xfrm>
            <a:off x="623888" y="3808733"/>
            <a:ext cx="7961400" cy="599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9" name="Google Shape;89;g2d37f49aeaf_1_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6066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d37f49aeaf_1_0"/>
          <p:cNvSpPr txBox="1">
            <a:spLocks noGrp="1"/>
          </p:cNvSpPr>
          <p:nvPr>
            <p:ph type="title"/>
          </p:nvPr>
        </p:nvSpPr>
        <p:spPr>
          <a:xfrm>
            <a:off x="355950" y="196375"/>
            <a:ext cx="8653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Plano institucional: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Instrumentos de política, incentivos, acciones concretas para reconocer y premiar las prácticas de ciencia abierta y de evaluación abierta</a:t>
            </a:r>
            <a:endParaRPr sz="4000">
              <a:solidFill>
                <a:srgbClr val="E69138"/>
              </a:solidFill>
            </a:endParaRPr>
          </a:p>
        </p:txBody>
      </p:sp>
      <p:pic>
        <p:nvPicPr>
          <p:cNvPr id="147" name="Google Shape;147;g2d37f49aeaf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050" y="1674475"/>
            <a:ext cx="8198075" cy="446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d37f49aeaf_1_43"/>
          <p:cNvSpPr txBox="1">
            <a:spLocks noGrp="1"/>
          </p:cNvSpPr>
          <p:nvPr>
            <p:ph type="title"/>
          </p:nvPr>
        </p:nvSpPr>
        <p:spPr>
          <a:xfrm>
            <a:off x="325250" y="242400"/>
            <a:ext cx="8653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Evaluación abierta a impares</a:t>
            </a:r>
            <a:endParaRPr sz="4000">
              <a:solidFill>
                <a:srgbClr val="E69138"/>
              </a:solidFill>
            </a:endParaRPr>
          </a:p>
        </p:txBody>
      </p:sp>
      <p:pic>
        <p:nvPicPr>
          <p:cNvPr id="153" name="Google Shape;153;g2d37f49aeaf_1_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650" y="1787100"/>
            <a:ext cx="8073148" cy="43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g2d37f49aeaf_1_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800" y="1690825"/>
            <a:ext cx="3901026" cy="4454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g2d37f49aeaf_1_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2525" y="3949100"/>
            <a:ext cx="4496325" cy="219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2d37f49aeaf_1_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82525" y="1690825"/>
            <a:ext cx="4496325" cy="225827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g2d37f49aeaf_1_52"/>
          <p:cNvSpPr txBox="1">
            <a:spLocks noGrp="1"/>
          </p:cNvSpPr>
          <p:nvPr>
            <p:ph type="title"/>
          </p:nvPr>
        </p:nvSpPr>
        <p:spPr>
          <a:xfrm>
            <a:off x="371275" y="135000"/>
            <a:ext cx="8653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Evaluación abierta: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Del </a:t>
            </a:r>
            <a:r>
              <a:rPr lang="es-MX" sz="1900" i="1">
                <a:solidFill>
                  <a:srgbClr val="E69138"/>
                </a:solidFill>
              </a:rPr>
              <a:t>Open Peer Review</a:t>
            </a:r>
            <a:r>
              <a:rPr lang="es-MX" sz="1900">
                <a:solidFill>
                  <a:srgbClr val="E69138"/>
                </a:solidFill>
              </a:rPr>
              <a:t> a las Métricas abiertas de…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nueva generación - responsables - socioterritoriales</a:t>
            </a:r>
            <a:endParaRPr sz="4000">
              <a:solidFill>
                <a:srgbClr val="E69138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g2d37f49aeaf_1_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00" y="1920950"/>
            <a:ext cx="4648725" cy="406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g2d37f49aeaf_1_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2474" y="2809800"/>
            <a:ext cx="3942001" cy="207326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2d37f49aeaf_1_62"/>
          <p:cNvSpPr txBox="1">
            <a:spLocks noGrp="1"/>
          </p:cNvSpPr>
          <p:nvPr>
            <p:ph type="title"/>
          </p:nvPr>
        </p:nvSpPr>
        <p:spPr>
          <a:xfrm>
            <a:off x="371275" y="273075"/>
            <a:ext cx="8653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Evaluación abierta: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Del </a:t>
            </a:r>
            <a:r>
              <a:rPr lang="es-MX" sz="1900" i="1">
                <a:solidFill>
                  <a:srgbClr val="E69138"/>
                </a:solidFill>
              </a:rPr>
              <a:t>Open Peer Review</a:t>
            </a:r>
            <a:r>
              <a:rPr lang="es-MX" sz="1900">
                <a:solidFill>
                  <a:srgbClr val="E69138"/>
                </a:solidFill>
              </a:rPr>
              <a:t> a las Métricas abiertas de…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nueva generación - responsables - socioterritoriales</a:t>
            </a:r>
            <a:endParaRPr sz="4000">
              <a:solidFill>
                <a:srgbClr val="E69138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d37f49aeaf_1_98"/>
          <p:cNvSpPr txBox="1">
            <a:spLocks noGrp="1"/>
          </p:cNvSpPr>
          <p:nvPr>
            <p:ph type="title"/>
          </p:nvPr>
        </p:nvSpPr>
        <p:spPr>
          <a:xfrm>
            <a:off x="371275" y="273075"/>
            <a:ext cx="8653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CONCLUSIONES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E69138"/>
              </a:solidFill>
            </a:endParaRPr>
          </a:p>
        </p:txBody>
      </p:sp>
      <p:sp>
        <p:nvSpPr>
          <p:cNvPr id="180" name="Google Shape;180;g2d37f49aeaf_1_98"/>
          <p:cNvSpPr txBox="1"/>
          <p:nvPr/>
        </p:nvSpPr>
        <p:spPr>
          <a:xfrm>
            <a:off x="715750" y="1831025"/>
            <a:ext cx="3745200" cy="24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MX">
                <a:solidFill>
                  <a:schemeClr val="dk1"/>
                </a:solidFill>
                <a:highlight>
                  <a:schemeClr val="lt1"/>
                </a:highlight>
              </a:rPr>
              <a:t>•</a:t>
            </a:r>
            <a:r>
              <a:rPr lang="es-MX" sz="1600">
                <a:solidFill>
                  <a:schemeClr val="dk1"/>
                </a:solidFill>
                <a:highlight>
                  <a:schemeClr val="lt1"/>
                </a:highlight>
              </a:rPr>
              <a:t>Alinear de manera más estrecha e integral los incentivos al acceso abierto diamante y a la ciencia abierta, a través de un adecuado reconocimiento y valoración en los sistemas de evaluación de las carreras e instituciones y de la propia investigación. </a:t>
            </a:r>
            <a:endParaRPr sz="16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sp>
        <p:nvSpPr>
          <p:cNvPr id="181" name="Google Shape;181;g2d37f49aeaf_1_98"/>
          <p:cNvSpPr txBox="1"/>
          <p:nvPr/>
        </p:nvSpPr>
        <p:spPr>
          <a:xfrm>
            <a:off x="799100" y="4244525"/>
            <a:ext cx="3745200" cy="17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MX" sz="1500">
                <a:solidFill>
                  <a:schemeClr val="dk1"/>
                </a:solidFill>
              </a:rPr>
              <a:t>•</a:t>
            </a:r>
            <a:r>
              <a:rPr lang="es-MX" sz="1500">
                <a:solidFill>
                  <a:schemeClr val="dk1"/>
                </a:solidFill>
                <a:highlight>
                  <a:schemeClr val="lt1"/>
                </a:highlight>
              </a:rPr>
              <a:t>Mayor compromiso por parte de las agencias  de evaluación con el uso de metodologías de evaluación e indicadores contextualizados, que puedan beneficiarse de la información científica abierta</a:t>
            </a:r>
            <a:endParaRPr sz="15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sp>
        <p:nvSpPr>
          <p:cNvPr id="182" name="Google Shape;182;g2d37f49aeaf_1_98"/>
          <p:cNvSpPr txBox="1"/>
          <p:nvPr/>
        </p:nvSpPr>
        <p:spPr>
          <a:xfrm>
            <a:off x="4759175" y="3826625"/>
            <a:ext cx="3590100" cy="21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MX" sz="1600">
                <a:highlight>
                  <a:schemeClr val="lt1"/>
                </a:highlight>
              </a:rPr>
              <a:t>•Fortalecer y ampliar aprendizajes las herramientas y aprendizajes en torno a la construcción de métricas situadas y participativas y las experiencias de evaluación abierta con la ciudadanía y de revisión de pares abiertas.</a:t>
            </a:r>
            <a:r>
              <a:rPr lang="es-MX" sz="1800">
                <a:highlight>
                  <a:schemeClr val="lt1"/>
                </a:highlight>
              </a:rPr>
              <a:t> </a:t>
            </a:r>
            <a:endParaRPr sz="1800">
              <a:highlight>
                <a:schemeClr val="lt1"/>
              </a:highlight>
            </a:endParaRPr>
          </a:p>
        </p:txBody>
      </p:sp>
      <p:sp>
        <p:nvSpPr>
          <p:cNvPr id="183" name="Google Shape;183;g2d37f49aeaf_1_98"/>
          <p:cNvSpPr txBox="1"/>
          <p:nvPr/>
        </p:nvSpPr>
        <p:spPr>
          <a:xfrm>
            <a:off x="4759175" y="2091850"/>
            <a:ext cx="3590100" cy="17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MX" sz="1600">
                <a:solidFill>
                  <a:schemeClr val="dk1"/>
                </a:solidFill>
                <a:highlight>
                  <a:schemeClr val="lt1"/>
                </a:highlight>
              </a:rPr>
              <a:t>• </a:t>
            </a:r>
            <a:r>
              <a:rPr lang="es-MX" sz="1500">
                <a:solidFill>
                  <a:schemeClr val="dk1"/>
                </a:solidFill>
                <a:highlight>
                  <a:schemeClr val="lt1"/>
                </a:highlight>
              </a:rPr>
              <a:t>Estar abiertos como investigadores, gestores y bibliotecólogos al cambio en las fuentes, métricas, tipos de evaluación abierta y  en los objetivos-propósitos de la evaluación. Desprogramarnos del IF y del H-index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63875" y="4087175"/>
            <a:ext cx="8714400" cy="16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>
                <a:solidFill>
                  <a:schemeClr val="dk2"/>
                </a:solidFill>
              </a:rPr>
              <a:t>Evaluación en la ciencia abierta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s-MX" sz="2400">
                <a:solidFill>
                  <a:schemeClr val="dk2"/>
                </a:solidFill>
              </a:rPr>
              <a:t>Laura Rovelli </a:t>
            </a:r>
            <a:r>
              <a:rPr lang="es-MX" sz="2400" b="0">
                <a:solidFill>
                  <a:schemeClr val="dk2"/>
                </a:solidFill>
              </a:rPr>
              <a:t>- Universidad Nacional de La Plata/Argentina</a:t>
            </a:r>
            <a:endParaRPr sz="24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MX" sz="2400">
                <a:solidFill>
                  <a:schemeClr val="dk2"/>
                </a:solidFill>
              </a:rPr>
              <a:t>Alejandro Uribe Tirado</a:t>
            </a:r>
            <a:r>
              <a:rPr lang="es-MX" sz="2400" b="0">
                <a:solidFill>
                  <a:schemeClr val="dk2"/>
                </a:solidFill>
              </a:rPr>
              <a:t> - Universidad de Antioquia/Colombia</a:t>
            </a:r>
            <a:endParaRPr sz="3200" i="1" u="sng">
              <a:solidFill>
                <a:srgbClr val="1155CC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50" y="2639375"/>
            <a:ext cx="1266825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5325" y="2620325"/>
            <a:ext cx="1266825" cy="14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MX" sz="1900">
                <a:solidFill>
                  <a:srgbClr val="E69138"/>
                </a:solidFill>
              </a:rPr>
              <a:t>Principales iniciativas y recomendaciones en torno a la evaluación de la investigación alineada con la ciencia abierta</a:t>
            </a:r>
            <a:endParaRPr sz="4000">
              <a:solidFill>
                <a:srgbClr val="E69138"/>
              </a:solidFill>
            </a:endParaRPr>
          </a:p>
        </p:txBody>
      </p:sp>
      <p:pic>
        <p:nvPicPr>
          <p:cNvPr id="102" name="Google Shape;102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525" y="1847675"/>
            <a:ext cx="3143450" cy="4227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1975" y="1719450"/>
            <a:ext cx="2956001" cy="247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67975" y="1860738"/>
            <a:ext cx="1847374" cy="236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11975" y="4224409"/>
            <a:ext cx="4893826" cy="20447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d37f49aeaf_1_3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rgbClr val="E69138"/>
                </a:solidFill>
              </a:rPr>
              <a:t>Principios y valores</a:t>
            </a:r>
            <a:endParaRPr sz="4000">
              <a:solidFill>
                <a:srgbClr val="E69138"/>
              </a:solidFill>
            </a:endParaRPr>
          </a:p>
        </p:txBody>
      </p:sp>
      <p:pic>
        <p:nvPicPr>
          <p:cNvPr id="111" name="Google Shape;111;g2d37f49aeaf_1_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0" y="1843225"/>
            <a:ext cx="8126951" cy="424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d37f49aeaf_1_4"/>
          <p:cNvSpPr txBox="1">
            <a:spLocks noGrp="1"/>
          </p:cNvSpPr>
          <p:nvPr>
            <p:ph type="title"/>
          </p:nvPr>
        </p:nvSpPr>
        <p:spPr>
          <a:xfrm>
            <a:off x="356100" y="242400"/>
            <a:ext cx="86355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Información científica abierta: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Fuentes de datos disponibles y experiencias regionales para la construcción de indicadores de evaluación más diversos y equitativos</a:t>
            </a:r>
            <a:endParaRPr sz="4000">
              <a:solidFill>
                <a:srgbClr val="E69138"/>
              </a:solidFill>
            </a:endParaRPr>
          </a:p>
        </p:txBody>
      </p:sp>
      <p:pic>
        <p:nvPicPr>
          <p:cNvPr id="117" name="Google Shape;117;g2d37f49aeaf_1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797200"/>
            <a:ext cx="8839200" cy="1922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2d37f49aeaf_1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3826375"/>
            <a:ext cx="5554642" cy="272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2d37f49aeaf_1_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68225" y="4413200"/>
            <a:ext cx="1733676" cy="174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g2d37f49aeaf_1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9200" y="1827875"/>
            <a:ext cx="4510625" cy="226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g2d37f49aeaf_1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8150" y="5289925"/>
            <a:ext cx="3400425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2d37f49aeaf_1_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9375" y="4396675"/>
            <a:ext cx="3097975" cy="69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2d37f49aeaf_1_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86025" y="4783600"/>
            <a:ext cx="2857500" cy="60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2d37f49aeaf_1_11"/>
          <p:cNvSpPr txBox="1">
            <a:spLocks noGrp="1"/>
          </p:cNvSpPr>
          <p:nvPr>
            <p:ph type="title"/>
          </p:nvPr>
        </p:nvSpPr>
        <p:spPr>
          <a:xfrm>
            <a:off x="356100" y="242400"/>
            <a:ext cx="86355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Información científica abierta: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Fuentes de datos disponibles y experiencias regionales para la construcción de indicadores de evaluación más diversos y equitativos</a:t>
            </a:r>
            <a:endParaRPr sz="4000">
              <a:solidFill>
                <a:srgbClr val="E69138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d37f49aeaf_1_23"/>
          <p:cNvSpPr txBox="1">
            <a:spLocks noGrp="1"/>
          </p:cNvSpPr>
          <p:nvPr>
            <p:ph type="title"/>
          </p:nvPr>
        </p:nvSpPr>
        <p:spPr>
          <a:xfrm>
            <a:off x="371275" y="242375"/>
            <a:ext cx="85611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Evaluación Abierta: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Múltiples metrías y públicos - Múltiples fuentes de información/datos Indicadores considerando Difusión y Divulgación/Apropiación Social</a:t>
            </a:r>
            <a:endParaRPr sz="4000">
              <a:solidFill>
                <a:srgbClr val="E69138"/>
              </a:solidFill>
            </a:endParaRPr>
          </a:p>
        </p:txBody>
      </p:sp>
      <p:pic>
        <p:nvPicPr>
          <p:cNvPr id="134" name="Google Shape;134;g2d37f49aeaf_1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0200" y="1816525"/>
            <a:ext cx="4303800" cy="4249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d37f49aeaf_1_47"/>
          <p:cNvSpPr txBox="1">
            <a:spLocks noGrp="1"/>
          </p:cNvSpPr>
          <p:nvPr>
            <p:ph type="title"/>
          </p:nvPr>
        </p:nvSpPr>
        <p:spPr>
          <a:xfrm>
            <a:off x="494025" y="181000"/>
            <a:ext cx="84483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Evaluación abierta: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Del </a:t>
            </a:r>
            <a:r>
              <a:rPr lang="es-MX" sz="1900" i="1">
                <a:solidFill>
                  <a:srgbClr val="E69138"/>
                </a:solidFill>
              </a:rPr>
              <a:t>Open Peer Review</a:t>
            </a:r>
            <a:r>
              <a:rPr lang="es-MX" sz="1900">
                <a:solidFill>
                  <a:srgbClr val="E69138"/>
                </a:solidFill>
              </a:rPr>
              <a:t> a las Métricas abiertas de…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nueva generación - responsables - socioterritoriales</a:t>
            </a:r>
            <a:endParaRPr sz="4000">
              <a:solidFill>
                <a:srgbClr val="E69138"/>
              </a:solidFill>
            </a:endParaRPr>
          </a:p>
        </p:txBody>
      </p:sp>
      <p:pic>
        <p:nvPicPr>
          <p:cNvPr id="159" name="Google Shape;159;g2d37f49aeaf_1_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8400" y="1816525"/>
            <a:ext cx="6594375" cy="424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g2d37f49aeaf_1_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050" y="2104050"/>
            <a:ext cx="5276850" cy="356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2d37f49aeaf_1_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2300" y="1816525"/>
            <a:ext cx="3350650" cy="424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g2d37f49aeaf_1_32"/>
          <p:cNvSpPr txBox="1">
            <a:spLocks noGrp="1"/>
          </p:cNvSpPr>
          <p:nvPr>
            <p:ph type="title"/>
          </p:nvPr>
        </p:nvSpPr>
        <p:spPr>
          <a:xfrm>
            <a:off x="371275" y="242375"/>
            <a:ext cx="85611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>
                <a:solidFill>
                  <a:schemeClr val="dk2"/>
                </a:solidFill>
              </a:rPr>
              <a:t>Evaluación en la ciencia abierta</a:t>
            </a:r>
            <a:endParaRPr sz="40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Evaluación Abierta: </a:t>
            </a:r>
            <a:endParaRPr sz="1900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900">
                <a:solidFill>
                  <a:srgbClr val="E69138"/>
                </a:solidFill>
              </a:rPr>
              <a:t>Múltiples metrías y públicos - Múltiples fuentes de información/datos Indicadores considerando Difusión y Divulgación/Apropiación Social</a:t>
            </a:r>
            <a:endParaRPr sz="4000">
              <a:solidFill>
                <a:srgbClr val="E69138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LACSO">
      <a:dk1>
        <a:srgbClr val="000000"/>
      </a:dk1>
      <a:lt1>
        <a:srgbClr val="FFFFFF"/>
      </a:lt1>
      <a:dk2>
        <a:srgbClr val="00475F"/>
      </a:dk2>
      <a:lt2>
        <a:srgbClr val="F6F9F8"/>
      </a:lt2>
      <a:accent1>
        <a:srgbClr val="00475F"/>
      </a:accent1>
      <a:accent2>
        <a:srgbClr val="E6BA20"/>
      </a:accent2>
      <a:accent3>
        <a:srgbClr val="DA4728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34B6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Microsoft Office PowerPoint</Application>
  <PresentationFormat>Presentación en pantalla (4:3)</PresentationFormat>
  <Paragraphs>43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Calibri</vt:lpstr>
      <vt:lpstr>Arial</vt:lpstr>
      <vt:lpstr>Open Sans SemiBold</vt:lpstr>
      <vt:lpstr>Play</vt:lpstr>
      <vt:lpstr>Tema de Office</vt:lpstr>
      <vt:lpstr>Presentación de PowerPoint</vt:lpstr>
      <vt:lpstr>Evaluación en la ciencia abierta  Laura Rovelli - Universidad Nacional de La Plata/Argentina Alejandro Uribe Tirado - Universidad de Antioquia/Colombia</vt:lpstr>
      <vt:lpstr>Evaluación en la ciencia abierta Principales iniciativas y recomendaciones en torno a la evaluación de la investigación alineada con la ciencia abierta</vt:lpstr>
      <vt:lpstr>Evaluación en la ciencia abierta Principios y valores</vt:lpstr>
      <vt:lpstr>Evaluación en la ciencia abierta Información científica abierta:  Fuentes de datos disponibles y experiencias regionales para la construcción de indicadores de evaluación más diversos y equitativos</vt:lpstr>
      <vt:lpstr>Evaluación en la ciencia abierta Información científica abierta:  Fuentes de datos disponibles y experiencias regionales para la construcción de indicadores de evaluación más diversos y equitativos</vt:lpstr>
      <vt:lpstr>Evaluación en la ciencia abierta Evaluación Abierta:  Múltiples metrías y públicos - Múltiples fuentes de información/datos Indicadores considerando Difusión y Divulgación/Apropiación Social</vt:lpstr>
      <vt:lpstr>Evaluación en la ciencia abierta Evaluación abierta:  Del Open Peer Review a las Métricas abiertas de…  nueva generación - responsables - socioterritoriales</vt:lpstr>
      <vt:lpstr>Evaluación en la ciencia abierta Evaluación Abierta:  Múltiples metrías y públicos - Múltiples fuentes de información/datos Indicadores considerando Difusión y Divulgación/Apropiación Social</vt:lpstr>
      <vt:lpstr>Evaluación en la ciencia abierta Plano institucional:  Instrumentos de política, incentivos, acciones concretas para reconocer y premiar las prácticas de ciencia abierta y de evaluación abierta</vt:lpstr>
      <vt:lpstr>Evaluación en la ciencia abierta Evaluación abierta a impares</vt:lpstr>
      <vt:lpstr>Evaluación en la ciencia abierta Evaluación abierta:  Del Open Peer Review a las Métricas abiertas de…  nueva generación - responsables - socioterritoriales</vt:lpstr>
      <vt:lpstr>Evaluación en la ciencia abierta Evaluación abierta:  Del Open Peer Review a las Métricas abiertas de…  nueva generación - responsables - socioterritoriales</vt:lpstr>
      <vt:lpstr>Evaluación en la ciencia abierta CONCLUSIONES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Oranda Monserratt Hernandez Hernandez</dc:creator>
  <cp:lastModifiedBy>ALEJANDRO URIBE TIRADO</cp:lastModifiedBy>
  <cp:revision>1</cp:revision>
  <dcterms:created xsi:type="dcterms:W3CDTF">2024-08-21T14:27:12Z</dcterms:created>
  <dcterms:modified xsi:type="dcterms:W3CDTF">2024-09-27T16:06:04Z</dcterms:modified>
</cp:coreProperties>
</file>