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sldIdLst>
    <p:sldId id="261" r:id="rId2"/>
    <p:sldId id="274" r:id="rId3"/>
    <p:sldId id="285" r:id="rId4"/>
    <p:sldId id="277" r:id="rId5"/>
    <p:sldId id="269" r:id="rId6"/>
    <p:sldId id="284" r:id="rId7"/>
    <p:sldId id="286" r:id="rId8"/>
    <p:sldId id="291" r:id="rId9"/>
    <p:sldId id="292" r:id="rId10"/>
    <p:sldId id="287" r:id="rId11"/>
    <p:sldId id="263" r:id="rId12"/>
    <p:sldId id="288" r:id="rId13"/>
    <p:sldId id="293" r:id="rId14"/>
    <p:sldId id="290" r:id="rId15"/>
    <p:sldId id="281" r:id="rId16"/>
    <p:sldId id="260" r:id="rId17"/>
    <p:sldId id="270" r:id="rId18"/>
    <p:sldId id="279" r:id="rId19"/>
    <p:sldId id="296" r:id="rId20"/>
    <p:sldId id="297" r:id="rId21"/>
    <p:sldId id="298" r:id="rId22"/>
    <p:sldId id="273" r:id="rId23"/>
    <p:sldId id="276" r:id="rId24"/>
  </p:sldIdLst>
  <p:sldSz cx="9144000" cy="6858000" type="letter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1DB1C6-47D6-4054-B255-4CEDD28BD100}" v="420" dt="2024-10-11T15:15:38.3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08" autoAdjust="0"/>
    <p:restoredTop sz="89290" autoAdjust="0"/>
  </p:normalViewPr>
  <p:slideViewPr>
    <p:cSldViewPr snapToGrid="0">
      <p:cViewPr>
        <p:scale>
          <a:sx n="66" d="100"/>
          <a:sy n="66" d="100"/>
        </p:scale>
        <p:origin x="2323" y="240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044BA5-694F-433C-BE46-DFE32F38AA9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04204E-510F-43E5-A5D2-ADD354E9D424}">
      <dgm:prSet phldrT="[Texto]"/>
      <dgm:spPr/>
      <dgm:t>
        <a:bodyPr/>
        <a:lstStyle/>
        <a:p>
          <a:r>
            <a:rPr lang="es-ES" b="1" dirty="0">
              <a:latin typeface="Calibri" panose="020F0502020204030204" pitchFamily="34" charset="0"/>
              <a:cs typeface="Calibri" panose="020F0502020204030204" pitchFamily="34" charset="0"/>
            </a:rPr>
            <a:t>Replicabilidad</a:t>
          </a:r>
          <a:endParaRPr lang="en-US" dirty="0"/>
        </a:p>
      </dgm:t>
    </dgm:pt>
    <dgm:pt modelId="{DBBBAFEE-C044-4419-B461-DFED6DF7CDF4}" type="parTrans" cxnId="{554BA305-D629-420A-A382-C9525432E668}">
      <dgm:prSet/>
      <dgm:spPr/>
      <dgm:t>
        <a:bodyPr/>
        <a:lstStyle/>
        <a:p>
          <a:endParaRPr lang="en-US"/>
        </a:p>
      </dgm:t>
    </dgm:pt>
    <dgm:pt modelId="{0025A0BB-E39E-4E83-A934-5030486C664A}" type="sibTrans" cxnId="{554BA305-D629-420A-A382-C9525432E668}">
      <dgm:prSet/>
      <dgm:spPr/>
      <dgm:t>
        <a:bodyPr/>
        <a:lstStyle/>
        <a:p>
          <a:endParaRPr lang="en-US"/>
        </a:p>
      </dgm:t>
    </dgm:pt>
    <dgm:pt modelId="{446FC205-8144-4A1E-AA8E-B5F402D38EE6}">
      <dgm:prSet phldrT="[Texto]"/>
      <dgm:spPr/>
      <dgm:t>
        <a:bodyPr/>
        <a:lstStyle/>
        <a:p>
          <a:r>
            <a:rPr lang="es-ES" dirty="0">
              <a:latin typeface="Calibri" panose="020F0502020204030204" pitchFamily="34" charset="0"/>
              <a:cs typeface="Calibri" panose="020F0502020204030204" pitchFamily="34" charset="0"/>
            </a:rPr>
            <a:t>Capacidad de repetir un estudio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en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diferentes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situaciones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s-ES" dirty="0">
              <a:latin typeface="Calibri" panose="020F0502020204030204" pitchFamily="34" charset="0"/>
              <a:cs typeface="Calibri" panose="020F0502020204030204" pitchFamily="34" charset="0"/>
            </a:rPr>
            <a:t>y obtener resultados consistentes</a:t>
          </a:r>
          <a:endParaRPr lang="en-US" dirty="0"/>
        </a:p>
      </dgm:t>
    </dgm:pt>
    <dgm:pt modelId="{1F4A0DF7-27F6-4EFB-9882-88DDDAC99AB1}" type="parTrans" cxnId="{58C774AF-C098-46D9-AB32-F590E0A98703}">
      <dgm:prSet/>
      <dgm:spPr/>
      <dgm:t>
        <a:bodyPr/>
        <a:lstStyle/>
        <a:p>
          <a:endParaRPr lang="en-US"/>
        </a:p>
      </dgm:t>
    </dgm:pt>
    <dgm:pt modelId="{4EF136BC-B9D5-47A8-A9B8-49E813D50916}" type="sibTrans" cxnId="{58C774AF-C098-46D9-AB32-F590E0A98703}">
      <dgm:prSet/>
      <dgm:spPr/>
      <dgm:t>
        <a:bodyPr/>
        <a:lstStyle/>
        <a:p>
          <a:endParaRPr lang="en-US"/>
        </a:p>
      </dgm:t>
    </dgm:pt>
    <dgm:pt modelId="{37CE1C1A-2509-4B17-ACE8-1CE4F88C71C8}">
      <dgm:prSet phldrT="[Texto]"/>
      <dgm:spPr/>
      <dgm:t>
        <a:bodyPr/>
        <a:lstStyle/>
        <a:p>
          <a:r>
            <a:rPr lang="es-ES" b="1" dirty="0">
              <a:latin typeface="Calibri" panose="020F0502020204030204" pitchFamily="34" charset="0"/>
              <a:cs typeface="Calibri" panose="020F0502020204030204" pitchFamily="34" charset="0"/>
            </a:rPr>
            <a:t>Reproducibilidad</a:t>
          </a:r>
          <a:endParaRPr lang="en-US" dirty="0"/>
        </a:p>
      </dgm:t>
    </dgm:pt>
    <dgm:pt modelId="{4250A21E-94C1-4EA0-8AB1-2D9EB8533A9A}" type="parTrans" cxnId="{F7826B4C-E344-4165-B9D2-70359C08D3E5}">
      <dgm:prSet/>
      <dgm:spPr/>
      <dgm:t>
        <a:bodyPr/>
        <a:lstStyle/>
        <a:p>
          <a:endParaRPr lang="en-US"/>
        </a:p>
      </dgm:t>
    </dgm:pt>
    <dgm:pt modelId="{3CFD12B3-6CCA-43F1-BDE6-115959E4A2E8}" type="sibTrans" cxnId="{F7826B4C-E344-4165-B9D2-70359C08D3E5}">
      <dgm:prSet/>
      <dgm:spPr/>
      <dgm:t>
        <a:bodyPr/>
        <a:lstStyle/>
        <a:p>
          <a:endParaRPr lang="en-US"/>
        </a:p>
      </dgm:t>
    </dgm:pt>
    <dgm:pt modelId="{DAF96D8E-2327-4A21-88C9-E092769E3968}">
      <dgm:prSet phldrT="[Texto]"/>
      <dgm:spPr/>
      <dgm:t>
        <a:bodyPr/>
        <a:lstStyle/>
        <a:p>
          <a:r>
            <a:rPr lang="es-ES" dirty="0">
              <a:latin typeface="Calibri" panose="020F0502020204030204" pitchFamily="34" charset="0"/>
              <a:cs typeface="Calibri" panose="020F0502020204030204" pitchFamily="34" charset="0"/>
            </a:rPr>
            <a:t>Capacidad de reproducir los resultados de un estudio utilizando el mismo conjunto de datos, la misma metodología, 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y las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mismas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condiciones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de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análisis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en-US" dirty="0"/>
        </a:p>
      </dgm:t>
    </dgm:pt>
    <dgm:pt modelId="{6FD7A3B6-2F19-4627-B054-FB58F8338EA1}" type="parTrans" cxnId="{83693D62-D501-4698-A578-4511CA4A50C9}">
      <dgm:prSet/>
      <dgm:spPr/>
      <dgm:t>
        <a:bodyPr/>
        <a:lstStyle/>
        <a:p>
          <a:endParaRPr lang="en-US"/>
        </a:p>
      </dgm:t>
    </dgm:pt>
    <dgm:pt modelId="{EA805DC2-DCD1-4230-A909-54833126934C}" type="sibTrans" cxnId="{83693D62-D501-4698-A578-4511CA4A50C9}">
      <dgm:prSet/>
      <dgm:spPr/>
      <dgm:t>
        <a:bodyPr/>
        <a:lstStyle/>
        <a:p>
          <a:endParaRPr lang="en-US"/>
        </a:p>
      </dgm:t>
    </dgm:pt>
    <dgm:pt modelId="{B6E133D2-2071-4D49-B0BE-07E5950A76ED}" type="pres">
      <dgm:prSet presAssocID="{C7044BA5-694F-433C-BE46-DFE32F38AA98}" presName="Name0" presStyleCnt="0">
        <dgm:presLayoutVars>
          <dgm:dir/>
          <dgm:animLvl val="lvl"/>
          <dgm:resizeHandles val="exact"/>
        </dgm:presLayoutVars>
      </dgm:prSet>
      <dgm:spPr/>
    </dgm:pt>
    <dgm:pt modelId="{FF01F10F-6838-4E1C-B3A2-852A8D5A8D43}" type="pres">
      <dgm:prSet presAssocID="{DC04204E-510F-43E5-A5D2-ADD354E9D424}" presName="composite" presStyleCnt="0"/>
      <dgm:spPr/>
    </dgm:pt>
    <dgm:pt modelId="{5ADB546B-FE19-4656-81F1-F93D4AF27F9F}" type="pres">
      <dgm:prSet presAssocID="{DC04204E-510F-43E5-A5D2-ADD354E9D42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9F208AE7-3B77-41D1-8CD6-AF93F687F471}" type="pres">
      <dgm:prSet presAssocID="{DC04204E-510F-43E5-A5D2-ADD354E9D424}" presName="desTx" presStyleLbl="alignAccFollowNode1" presStyleIdx="0" presStyleCnt="2">
        <dgm:presLayoutVars>
          <dgm:bulletEnabled val="1"/>
        </dgm:presLayoutVars>
      </dgm:prSet>
      <dgm:spPr/>
    </dgm:pt>
    <dgm:pt modelId="{6C37484E-08B4-432C-8BF9-314527310258}" type="pres">
      <dgm:prSet presAssocID="{0025A0BB-E39E-4E83-A934-5030486C664A}" presName="space" presStyleCnt="0"/>
      <dgm:spPr/>
    </dgm:pt>
    <dgm:pt modelId="{0A58DDD5-8798-419F-8E57-96F3B8E825AD}" type="pres">
      <dgm:prSet presAssocID="{37CE1C1A-2509-4B17-ACE8-1CE4F88C71C8}" presName="composite" presStyleCnt="0"/>
      <dgm:spPr/>
    </dgm:pt>
    <dgm:pt modelId="{89E30775-5402-43B4-8F5B-FD44EDEFE55A}" type="pres">
      <dgm:prSet presAssocID="{37CE1C1A-2509-4B17-ACE8-1CE4F88C71C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C30A12E5-9AD9-449E-82DD-7FBE2F25AA36}" type="pres">
      <dgm:prSet presAssocID="{37CE1C1A-2509-4B17-ACE8-1CE4F88C71C8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554BA305-D629-420A-A382-C9525432E668}" srcId="{C7044BA5-694F-433C-BE46-DFE32F38AA98}" destId="{DC04204E-510F-43E5-A5D2-ADD354E9D424}" srcOrd="0" destOrd="0" parTransId="{DBBBAFEE-C044-4419-B461-DFED6DF7CDF4}" sibTransId="{0025A0BB-E39E-4E83-A934-5030486C664A}"/>
    <dgm:cxn modelId="{A4702D0E-83CA-470B-A079-6E3BCC6CCEBF}" type="presOf" srcId="{37CE1C1A-2509-4B17-ACE8-1CE4F88C71C8}" destId="{89E30775-5402-43B4-8F5B-FD44EDEFE55A}" srcOrd="0" destOrd="0" presId="urn:microsoft.com/office/officeart/2005/8/layout/hList1"/>
    <dgm:cxn modelId="{6471C02C-3CB0-4324-BC69-8519FBA72C48}" type="presOf" srcId="{C7044BA5-694F-433C-BE46-DFE32F38AA98}" destId="{B6E133D2-2071-4D49-B0BE-07E5950A76ED}" srcOrd="0" destOrd="0" presId="urn:microsoft.com/office/officeart/2005/8/layout/hList1"/>
    <dgm:cxn modelId="{9A0FB02F-81E1-48CD-B681-6E3DD8065F0B}" type="presOf" srcId="{DC04204E-510F-43E5-A5D2-ADD354E9D424}" destId="{5ADB546B-FE19-4656-81F1-F93D4AF27F9F}" srcOrd="0" destOrd="0" presId="urn:microsoft.com/office/officeart/2005/8/layout/hList1"/>
    <dgm:cxn modelId="{83693D62-D501-4698-A578-4511CA4A50C9}" srcId="{37CE1C1A-2509-4B17-ACE8-1CE4F88C71C8}" destId="{DAF96D8E-2327-4A21-88C9-E092769E3968}" srcOrd="0" destOrd="0" parTransId="{6FD7A3B6-2F19-4627-B054-FB58F8338EA1}" sibTransId="{EA805DC2-DCD1-4230-A909-54833126934C}"/>
    <dgm:cxn modelId="{72E77E48-7E4E-4ABE-822D-A10285D8C8A6}" type="presOf" srcId="{446FC205-8144-4A1E-AA8E-B5F402D38EE6}" destId="{9F208AE7-3B77-41D1-8CD6-AF93F687F471}" srcOrd="0" destOrd="0" presId="urn:microsoft.com/office/officeart/2005/8/layout/hList1"/>
    <dgm:cxn modelId="{F7826B4C-E344-4165-B9D2-70359C08D3E5}" srcId="{C7044BA5-694F-433C-BE46-DFE32F38AA98}" destId="{37CE1C1A-2509-4B17-ACE8-1CE4F88C71C8}" srcOrd="1" destOrd="0" parTransId="{4250A21E-94C1-4EA0-8AB1-2D9EB8533A9A}" sibTransId="{3CFD12B3-6CCA-43F1-BDE6-115959E4A2E8}"/>
    <dgm:cxn modelId="{58C774AF-C098-46D9-AB32-F590E0A98703}" srcId="{DC04204E-510F-43E5-A5D2-ADD354E9D424}" destId="{446FC205-8144-4A1E-AA8E-B5F402D38EE6}" srcOrd="0" destOrd="0" parTransId="{1F4A0DF7-27F6-4EFB-9882-88DDDAC99AB1}" sibTransId="{4EF136BC-B9D5-47A8-A9B8-49E813D50916}"/>
    <dgm:cxn modelId="{57C253C5-2C8C-4E09-BE7E-31893E00CC37}" type="presOf" srcId="{DAF96D8E-2327-4A21-88C9-E092769E3968}" destId="{C30A12E5-9AD9-449E-82DD-7FBE2F25AA36}" srcOrd="0" destOrd="0" presId="urn:microsoft.com/office/officeart/2005/8/layout/hList1"/>
    <dgm:cxn modelId="{EEFB8FBF-1EB7-4030-B546-D46140BA0FFC}" type="presParOf" srcId="{B6E133D2-2071-4D49-B0BE-07E5950A76ED}" destId="{FF01F10F-6838-4E1C-B3A2-852A8D5A8D43}" srcOrd="0" destOrd="0" presId="urn:microsoft.com/office/officeart/2005/8/layout/hList1"/>
    <dgm:cxn modelId="{3EC05ED0-E1BE-4283-8F87-54FA3A448716}" type="presParOf" srcId="{FF01F10F-6838-4E1C-B3A2-852A8D5A8D43}" destId="{5ADB546B-FE19-4656-81F1-F93D4AF27F9F}" srcOrd="0" destOrd="0" presId="urn:microsoft.com/office/officeart/2005/8/layout/hList1"/>
    <dgm:cxn modelId="{6EE89AA8-1133-482A-8E82-E9000BB055D5}" type="presParOf" srcId="{FF01F10F-6838-4E1C-B3A2-852A8D5A8D43}" destId="{9F208AE7-3B77-41D1-8CD6-AF93F687F471}" srcOrd="1" destOrd="0" presId="urn:microsoft.com/office/officeart/2005/8/layout/hList1"/>
    <dgm:cxn modelId="{A9EFA8C4-0EAC-442F-A3C2-EE0239645BAB}" type="presParOf" srcId="{B6E133D2-2071-4D49-B0BE-07E5950A76ED}" destId="{6C37484E-08B4-432C-8BF9-314527310258}" srcOrd="1" destOrd="0" presId="urn:microsoft.com/office/officeart/2005/8/layout/hList1"/>
    <dgm:cxn modelId="{24C63E4D-94E3-43D1-8D57-A76D9CFC6F41}" type="presParOf" srcId="{B6E133D2-2071-4D49-B0BE-07E5950A76ED}" destId="{0A58DDD5-8798-419F-8E57-96F3B8E825AD}" srcOrd="2" destOrd="0" presId="urn:microsoft.com/office/officeart/2005/8/layout/hList1"/>
    <dgm:cxn modelId="{CF6597A0-58B1-4A66-A972-C9C17968CD02}" type="presParOf" srcId="{0A58DDD5-8798-419F-8E57-96F3B8E825AD}" destId="{89E30775-5402-43B4-8F5B-FD44EDEFE55A}" srcOrd="0" destOrd="0" presId="urn:microsoft.com/office/officeart/2005/8/layout/hList1"/>
    <dgm:cxn modelId="{D7298AA6-3133-42BB-AA8D-148CE09F99BA}" type="presParOf" srcId="{0A58DDD5-8798-419F-8E57-96F3B8E825AD}" destId="{C30A12E5-9AD9-449E-82DD-7FBE2F25AA3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044BA5-694F-433C-BE46-DFE32F38AA9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04204E-510F-43E5-A5D2-ADD354E9D424}">
      <dgm:prSet phldrT="[Texto]"/>
      <dgm:spPr/>
      <dgm:t>
        <a:bodyPr/>
        <a:lstStyle/>
        <a:p>
          <a:r>
            <a:rPr lang="es-ES" b="1" dirty="0">
              <a:latin typeface="Calibri" panose="020F0502020204030204" pitchFamily="34" charset="0"/>
              <a:cs typeface="Calibri" panose="020F0502020204030204" pitchFamily="34" charset="0"/>
            </a:rPr>
            <a:t>Replicabilidad</a:t>
          </a:r>
          <a:endParaRPr lang="en-US" dirty="0"/>
        </a:p>
      </dgm:t>
    </dgm:pt>
    <dgm:pt modelId="{DBBBAFEE-C044-4419-B461-DFED6DF7CDF4}" type="parTrans" cxnId="{554BA305-D629-420A-A382-C9525432E668}">
      <dgm:prSet/>
      <dgm:spPr/>
      <dgm:t>
        <a:bodyPr/>
        <a:lstStyle/>
        <a:p>
          <a:endParaRPr lang="en-US"/>
        </a:p>
      </dgm:t>
    </dgm:pt>
    <dgm:pt modelId="{0025A0BB-E39E-4E83-A934-5030486C664A}" type="sibTrans" cxnId="{554BA305-D629-420A-A382-C9525432E668}">
      <dgm:prSet/>
      <dgm:spPr/>
      <dgm:t>
        <a:bodyPr/>
        <a:lstStyle/>
        <a:p>
          <a:endParaRPr lang="en-US"/>
        </a:p>
      </dgm:t>
    </dgm:pt>
    <dgm:pt modelId="{446FC205-8144-4A1E-AA8E-B5F402D38EE6}">
      <dgm:prSet phldrT="[Texto]"/>
      <dgm:spPr/>
      <dgm:t>
        <a:bodyPr/>
        <a:lstStyle/>
        <a:p>
          <a:r>
            <a:rPr lang="es-ES" dirty="0">
              <a:latin typeface="Calibri" panose="020F0502020204030204" pitchFamily="34" charset="0"/>
              <a:cs typeface="Calibri" panose="020F0502020204030204" pitchFamily="34" charset="0"/>
            </a:rPr>
            <a:t>Capacidad de repetir un estudio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en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diferentes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situaciones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s-ES" dirty="0">
              <a:latin typeface="Calibri" panose="020F0502020204030204" pitchFamily="34" charset="0"/>
              <a:cs typeface="Calibri" panose="020F0502020204030204" pitchFamily="34" charset="0"/>
            </a:rPr>
            <a:t>y obtener resultados consistentes</a:t>
          </a:r>
          <a:endParaRPr lang="en-US" dirty="0"/>
        </a:p>
      </dgm:t>
    </dgm:pt>
    <dgm:pt modelId="{1F4A0DF7-27F6-4EFB-9882-88DDDAC99AB1}" type="parTrans" cxnId="{58C774AF-C098-46D9-AB32-F590E0A98703}">
      <dgm:prSet/>
      <dgm:spPr/>
      <dgm:t>
        <a:bodyPr/>
        <a:lstStyle/>
        <a:p>
          <a:endParaRPr lang="en-US"/>
        </a:p>
      </dgm:t>
    </dgm:pt>
    <dgm:pt modelId="{4EF136BC-B9D5-47A8-A9B8-49E813D50916}" type="sibTrans" cxnId="{58C774AF-C098-46D9-AB32-F590E0A98703}">
      <dgm:prSet/>
      <dgm:spPr/>
      <dgm:t>
        <a:bodyPr/>
        <a:lstStyle/>
        <a:p>
          <a:endParaRPr lang="en-US"/>
        </a:p>
      </dgm:t>
    </dgm:pt>
    <dgm:pt modelId="{37CE1C1A-2509-4B17-ACE8-1CE4F88C71C8}">
      <dgm:prSet phldrT="[Texto]"/>
      <dgm:spPr/>
      <dgm:t>
        <a:bodyPr/>
        <a:lstStyle/>
        <a:p>
          <a:r>
            <a:rPr lang="es-ES" b="1" dirty="0">
              <a:latin typeface="Calibri" panose="020F0502020204030204" pitchFamily="34" charset="0"/>
              <a:cs typeface="Calibri" panose="020F0502020204030204" pitchFamily="34" charset="0"/>
            </a:rPr>
            <a:t>Reproducibilidad</a:t>
          </a:r>
          <a:endParaRPr lang="en-US" dirty="0"/>
        </a:p>
      </dgm:t>
    </dgm:pt>
    <dgm:pt modelId="{4250A21E-94C1-4EA0-8AB1-2D9EB8533A9A}" type="parTrans" cxnId="{F7826B4C-E344-4165-B9D2-70359C08D3E5}">
      <dgm:prSet/>
      <dgm:spPr/>
      <dgm:t>
        <a:bodyPr/>
        <a:lstStyle/>
        <a:p>
          <a:endParaRPr lang="en-US"/>
        </a:p>
      </dgm:t>
    </dgm:pt>
    <dgm:pt modelId="{3CFD12B3-6CCA-43F1-BDE6-115959E4A2E8}" type="sibTrans" cxnId="{F7826B4C-E344-4165-B9D2-70359C08D3E5}">
      <dgm:prSet/>
      <dgm:spPr/>
      <dgm:t>
        <a:bodyPr/>
        <a:lstStyle/>
        <a:p>
          <a:endParaRPr lang="en-US"/>
        </a:p>
      </dgm:t>
    </dgm:pt>
    <dgm:pt modelId="{DAF96D8E-2327-4A21-88C9-E092769E3968}">
      <dgm:prSet phldrT="[Texto]"/>
      <dgm:spPr/>
      <dgm:t>
        <a:bodyPr/>
        <a:lstStyle/>
        <a:p>
          <a:r>
            <a:rPr lang="es-ES" dirty="0">
              <a:latin typeface="Calibri" panose="020F0502020204030204" pitchFamily="34" charset="0"/>
              <a:cs typeface="Calibri" panose="020F0502020204030204" pitchFamily="34" charset="0"/>
            </a:rPr>
            <a:t>Capacidad de reproducir los resultados de un estudio utilizando el mismo conjunto de datos, la misma metodología, 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y las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mismas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condiciones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 de </a:t>
          </a:r>
          <a:r>
            <a:rPr lang="en-US" dirty="0" err="1">
              <a:latin typeface="Calibri" panose="020F0502020204030204" pitchFamily="34" charset="0"/>
              <a:cs typeface="Calibri" panose="020F0502020204030204" pitchFamily="34" charset="0"/>
            </a:rPr>
            <a:t>análisis</a:t>
          </a:r>
          <a:r>
            <a:rPr lang="en-US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en-US" dirty="0"/>
        </a:p>
      </dgm:t>
    </dgm:pt>
    <dgm:pt modelId="{6FD7A3B6-2F19-4627-B054-FB58F8338EA1}" type="parTrans" cxnId="{83693D62-D501-4698-A578-4511CA4A50C9}">
      <dgm:prSet/>
      <dgm:spPr/>
      <dgm:t>
        <a:bodyPr/>
        <a:lstStyle/>
        <a:p>
          <a:endParaRPr lang="en-US"/>
        </a:p>
      </dgm:t>
    </dgm:pt>
    <dgm:pt modelId="{EA805DC2-DCD1-4230-A909-54833126934C}" type="sibTrans" cxnId="{83693D62-D501-4698-A578-4511CA4A50C9}">
      <dgm:prSet/>
      <dgm:spPr/>
      <dgm:t>
        <a:bodyPr/>
        <a:lstStyle/>
        <a:p>
          <a:endParaRPr lang="en-US"/>
        </a:p>
      </dgm:t>
    </dgm:pt>
    <dgm:pt modelId="{B6E133D2-2071-4D49-B0BE-07E5950A76ED}" type="pres">
      <dgm:prSet presAssocID="{C7044BA5-694F-433C-BE46-DFE32F38AA98}" presName="Name0" presStyleCnt="0">
        <dgm:presLayoutVars>
          <dgm:dir/>
          <dgm:animLvl val="lvl"/>
          <dgm:resizeHandles val="exact"/>
        </dgm:presLayoutVars>
      </dgm:prSet>
      <dgm:spPr/>
    </dgm:pt>
    <dgm:pt modelId="{FF01F10F-6838-4E1C-B3A2-852A8D5A8D43}" type="pres">
      <dgm:prSet presAssocID="{DC04204E-510F-43E5-A5D2-ADD354E9D424}" presName="composite" presStyleCnt="0"/>
      <dgm:spPr/>
    </dgm:pt>
    <dgm:pt modelId="{5ADB546B-FE19-4656-81F1-F93D4AF27F9F}" type="pres">
      <dgm:prSet presAssocID="{DC04204E-510F-43E5-A5D2-ADD354E9D42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9F208AE7-3B77-41D1-8CD6-AF93F687F471}" type="pres">
      <dgm:prSet presAssocID="{DC04204E-510F-43E5-A5D2-ADD354E9D424}" presName="desTx" presStyleLbl="alignAccFollowNode1" presStyleIdx="0" presStyleCnt="2">
        <dgm:presLayoutVars>
          <dgm:bulletEnabled val="1"/>
        </dgm:presLayoutVars>
      </dgm:prSet>
      <dgm:spPr/>
    </dgm:pt>
    <dgm:pt modelId="{6C37484E-08B4-432C-8BF9-314527310258}" type="pres">
      <dgm:prSet presAssocID="{0025A0BB-E39E-4E83-A934-5030486C664A}" presName="space" presStyleCnt="0"/>
      <dgm:spPr/>
    </dgm:pt>
    <dgm:pt modelId="{0A58DDD5-8798-419F-8E57-96F3B8E825AD}" type="pres">
      <dgm:prSet presAssocID="{37CE1C1A-2509-4B17-ACE8-1CE4F88C71C8}" presName="composite" presStyleCnt="0"/>
      <dgm:spPr/>
    </dgm:pt>
    <dgm:pt modelId="{89E30775-5402-43B4-8F5B-FD44EDEFE55A}" type="pres">
      <dgm:prSet presAssocID="{37CE1C1A-2509-4B17-ACE8-1CE4F88C71C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C30A12E5-9AD9-449E-82DD-7FBE2F25AA36}" type="pres">
      <dgm:prSet presAssocID="{37CE1C1A-2509-4B17-ACE8-1CE4F88C71C8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554BA305-D629-420A-A382-C9525432E668}" srcId="{C7044BA5-694F-433C-BE46-DFE32F38AA98}" destId="{DC04204E-510F-43E5-A5D2-ADD354E9D424}" srcOrd="0" destOrd="0" parTransId="{DBBBAFEE-C044-4419-B461-DFED6DF7CDF4}" sibTransId="{0025A0BB-E39E-4E83-A934-5030486C664A}"/>
    <dgm:cxn modelId="{A4702D0E-83CA-470B-A079-6E3BCC6CCEBF}" type="presOf" srcId="{37CE1C1A-2509-4B17-ACE8-1CE4F88C71C8}" destId="{89E30775-5402-43B4-8F5B-FD44EDEFE55A}" srcOrd="0" destOrd="0" presId="urn:microsoft.com/office/officeart/2005/8/layout/hList1"/>
    <dgm:cxn modelId="{6471C02C-3CB0-4324-BC69-8519FBA72C48}" type="presOf" srcId="{C7044BA5-694F-433C-BE46-DFE32F38AA98}" destId="{B6E133D2-2071-4D49-B0BE-07E5950A76ED}" srcOrd="0" destOrd="0" presId="urn:microsoft.com/office/officeart/2005/8/layout/hList1"/>
    <dgm:cxn modelId="{9A0FB02F-81E1-48CD-B681-6E3DD8065F0B}" type="presOf" srcId="{DC04204E-510F-43E5-A5D2-ADD354E9D424}" destId="{5ADB546B-FE19-4656-81F1-F93D4AF27F9F}" srcOrd="0" destOrd="0" presId="urn:microsoft.com/office/officeart/2005/8/layout/hList1"/>
    <dgm:cxn modelId="{83693D62-D501-4698-A578-4511CA4A50C9}" srcId="{37CE1C1A-2509-4B17-ACE8-1CE4F88C71C8}" destId="{DAF96D8E-2327-4A21-88C9-E092769E3968}" srcOrd="0" destOrd="0" parTransId="{6FD7A3B6-2F19-4627-B054-FB58F8338EA1}" sibTransId="{EA805DC2-DCD1-4230-A909-54833126934C}"/>
    <dgm:cxn modelId="{72E77E48-7E4E-4ABE-822D-A10285D8C8A6}" type="presOf" srcId="{446FC205-8144-4A1E-AA8E-B5F402D38EE6}" destId="{9F208AE7-3B77-41D1-8CD6-AF93F687F471}" srcOrd="0" destOrd="0" presId="urn:microsoft.com/office/officeart/2005/8/layout/hList1"/>
    <dgm:cxn modelId="{F7826B4C-E344-4165-B9D2-70359C08D3E5}" srcId="{C7044BA5-694F-433C-BE46-DFE32F38AA98}" destId="{37CE1C1A-2509-4B17-ACE8-1CE4F88C71C8}" srcOrd="1" destOrd="0" parTransId="{4250A21E-94C1-4EA0-8AB1-2D9EB8533A9A}" sibTransId="{3CFD12B3-6CCA-43F1-BDE6-115959E4A2E8}"/>
    <dgm:cxn modelId="{58C774AF-C098-46D9-AB32-F590E0A98703}" srcId="{DC04204E-510F-43E5-A5D2-ADD354E9D424}" destId="{446FC205-8144-4A1E-AA8E-B5F402D38EE6}" srcOrd="0" destOrd="0" parTransId="{1F4A0DF7-27F6-4EFB-9882-88DDDAC99AB1}" sibTransId="{4EF136BC-B9D5-47A8-A9B8-49E813D50916}"/>
    <dgm:cxn modelId="{57C253C5-2C8C-4E09-BE7E-31893E00CC37}" type="presOf" srcId="{DAF96D8E-2327-4A21-88C9-E092769E3968}" destId="{C30A12E5-9AD9-449E-82DD-7FBE2F25AA36}" srcOrd="0" destOrd="0" presId="urn:microsoft.com/office/officeart/2005/8/layout/hList1"/>
    <dgm:cxn modelId="{EEFB8FBF-1EB7-4030-B546-D46140BA0FFC}" type="presParOf" srcId="{B6E133D2-2071-4D49-B0BE-07E5950A76ED}" destId="{FF01F10F-6838-4E1C-B3A2-852A8D5A8D43}" srcOrd="0" destOrd="0" presId="urn:microsoft.com/office/officeart/2005/8/layout/hList1"/>
    <dgm:cxn modelId="{3EC05ED0-E1BE-4283-8F87-54FA3A448716}" type="presParOf" srcId="{FF01F10F-6838-4E1C-B3A2-852A8D5A8D43}" destId="{5ADB546B-FE19-4656-81F1-F93D4AF27F9F}" srcOrd="0" destOrd="0" presId="urn:microsoft.com/office/officeart/2005/8/layout/hList1"/>
    <dgm:cxn modelId="{6EE89AA8-1133-482A-8E82-E9000BB055D5}" type="presParOf" srcId="{FF01F10F-6838-4E1C-B3A2-852A8D5A8D43}" destId="{9F208AE7-3B77-41D1-8CD6-AF93F687F471}" srcOrd="1" destOrd="0" presId="urn:microsoft.com/office/officeart/2005/8/layout/hList1"/>
    <dgm:cxn modelId="{A9EFA8C4-0EAC-442F-A3C2-EE0239645BAB}" type="presParOf" srcId="{B6E133D2-2071-4D49-B0BE-07E5950A76ED}" destId="{6C37484E-08B4-432C-8BF9-314527310258}" srcOrd="1" destOrd="0" presId="urn:microsoft.com/office/officeart/2005/8/layout/hList1"/>
    <dgm:cxn modelId="{24C63E4D-94E3-43D1-8D57-A76D9CFC6F41}" type="presParOf" srcId="{B6E133D2-2071-4D49-B0BE-07E5950A76ED}" destId="{0A58DDD5-8798-419F-8E57-96F3B8E825AD}" srcOrd="2" destOrd="0" presId="urn:microsoft.com/office/officeart/2005/8/layout/hList1"/>
    <dgm:cxn modelId="{CF6597A0-58B1-4A66-A972-C9C17968CD02}" type="presParOf" srcId="{0A58DDD5-8798-419F-8E57-96F3B8E825AD}" destId="{89E30775-5402-43B4-8F5B-FD44EDEFE55A}" srcOrd="0" destOrd="0" presId="urn:microsoft.com/office/officeart/2005/8/layout/hList1"/>
    <dgm:cxn modelId="{D7298AA6-3133-42BB-AA8D-148CE09F99BA}" type="presParOf" srcId="{0A58DDD5-8798-419F-8E57-96F3B8E825AD}" destId="{C30A12E5-9AD9-449E-82DD-7FBE2F25AA3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6D1144-2611-4BA2-B438-4B1283C95A1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017483D-C042-4CDD-8DAE-2AC8737203F4}">
      <dgm:prSet/>
      <dgm:spPr/>
      <dgm:t>
        <a:bodyPr/>
        <a:lstStyle/>
        <a:p>
          <a:r>
            <a:rPr lang="es-MX" b="1">
              <a:latin typeface="Calibri" panose="020F0502020204030204" pitchFamily="34" charset="0"/>
              <a:cs typeface="Calibri" panose="020F0502020204030204" pitchFamily="34" charset="0"/>
            </a:rPr>
            <a:t>Replicabilidad y reproducibilidad para una ciencia abierta:</a:t>
          </a:r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BB1510-F2C1-4C28-A2E9-579A7F32FEFE}" type="parTrans" cxnId="{3D841D5D-4DA0-4CFF-8A8D-89D69A0109E0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5EC690F-2642-413D-AA32-E7487B71751F}" type="sibTrans" cxnId="{3D841D5D-4DA0-4CFF-8A8D-89D69A0109E0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59810FB-6798-42D6-A7CE-5AB331AC0F25}">
      <dgm:prSet/>
      <dgm:spPr/>
      <dgm:t>
        <a:bodyPr/>
        <a:lstStyle/>
        <a:p>
          <a:r>
            <a:rPr lang="es-MX" b="1" i="0">
              <a:latin typeface="Calibri" panose="020F0502020204030204" pitchFamily="34" charset="0"/>
              <a:cs typeface="Calibri" panose="020F0502020204030204" pitchFamily="34" charset="0"/>
            </a:rPr>
            <a:t>Proporcionar al resto de investigadores todos los datos, los códigos y las herramientas utilizadas. </a:t>
          </a:r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6B4F1E4-E67B-4E67-9524-A83A52D1FDBA}" type="parTrans" cxnId="{FA963A37-8152-4D88-8BB4-A9FD2C45565C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E01912-38E4-4D92-B399-8394E5B86B9E}" type="sibTrans" cxnId="{FA963A37-8152-4D88-8BB4-A9FD2C45565C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E5B0618-4F9F-4173-A180-33C42DBB3B29}">
      <dgm:prSet/>
      <dgm:spPr/>
      <dgm:t>
        <a:bodyPr/>
        <a:lstStyle/>
        <a:p>
          <a:r>
            <a:rPr lang="es-MX" b="1" i="0" dirty="0">
              <a:latin typeface="Calibri" panose="020F0502020204030204" pitchFamily="34" charset="0"/>
              <a:cs typeface="Calibri" panose="020F0502020204030204" pitchFamily="34" charset="0"/>
            </a:rPr>
            <a:t>No solamente los resultados</a:t>
          </a:r>
          <a:r>
            <a:rPr lang="es-MX" b="1" dirty="0">
              <a:latin typeface="Calibri" panose="020F0502020204030204" pitchFamily="34" charset="0"/>
              <a:cs typeface="Calibri" panose="020F0502020204030204" pitchFamily="34" charset="0"/>
            </a:rPr>
            <a:t> de </a:t>
          </a:r>
          <a:r>
            <a:rPr lang="es-MX" b="1" i="0" dirty="0">
              <a:latin typeface="Calibri" panose="020F0502020204030204" pitchFamily="34" charset="0"/>
              <a:cs typeface="Calibri" panose="020F0502020204030204" pitchFamily="34" charset="0"/>
            </a:rPr>
            <a:t>la investigación</a:t>
          </a:r>
          <a:r>
            <a:rPr lang="es-MX" b="1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B55E129-E567-454D-A537-503D5F3F48D2}" type="parTrans" cxnId="{47A71C75-A71E-4ED4-88E3-4BBF4E21658E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B0C848-6CC1-4E0F-A7A3-FD47E9C3297F}" type="sibTrans" cxnId="{47A71C75-A71E-4ED4-88E3-4BBF4E21658E}">
      <dgm:prSet/>
      <dgm:spPr/>
      <dgm:t>
        <a:bodyPr/>
        <a:lstStyle/>
        <a:p>
          <a:endParaRPr lang="en-US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D29532B-AA13-409E-B9E5-47C6D624E531}" type="pres">
      <dgm:prSet presAssocID="{0E6D1144-2611-4BA2-B438-4B1283C95A1A}" presName="linear" presStyleCnt="0">
        <dgm:presLayoutVars>
          <dgm:animLvl val="lvl"/>
          <dgm:resizeHandles val="exact"/>
        </dgm:presLayoutVars>
      </dgm:prSet>
      <dgm:spPr/>
    </dgm:pt>
    <dgm:pt modelId="{21AB1FE6-DBD3-4880-B5C1-09B8FEDEAD83}" type="pres">
      <dgm:prSet presAssocID="{B017483D-C042-4CDD-8DAE-2AC8737203F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51ADCCC-4884-4090-A4A4-CED1D11061FC}" type="pres">
      <dgm:prSet presAssocID="{B017483D-C042-4CDD-8DAE-2AC8737203F4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FA963A37-8152-4D88-8BB4-A9FD2C45565C}" srcId="{B017483D-C042-4CDD-8DAE-2AC8737203F4}" destId="{359810FB-6798-42D6-A7CE-5AB331AC0F25}" srcOrd="0" destOrd="0" parTransId="{D6B4F1E4-E67B-4E67-9524-A83A52D1FDBA}" sibTransId="{E3E01912-38E4-4D92-B399-8394E5B86B9E}"/>
    <dgm:cxn modelId="{3D841D5D-4DA0-4CFF-8A8D-89D69A0109E0}" srcId="{0E6D1144-2611-4BA2-B438-4B1283C95A1A}" destId="{B017483D-C042-4CDD-8DAE-2AC8737203F4}" srcOrd="0" destOrd="0" parTransId="{1CBB1510-F2C1-4C28-A2E9-579A7F32FEFE}" sibTransId="{25EC690F-2642-413D-AA32-E7487B71751F}"/>
    <dgm:cxn modelId="{47A71C75-A71E-4ED4-88E3-4BBF4E21658E}" srcId="{B017483D-C042-4CDD-8DAE-2AC8737203F4}" destId="{AE5B0618-4F9F-4173-A180-33C42DBB3B29}" srcOrd="1" destOrd="0" parTransId="{1B55E129-E567-454D-A537-503D5F3F48D2}" sibTransId="{0EB0C848-6CC1-4E0F-A7A3-FD47E9C3297F}"/>
    <dgm:cxn modelId="{4DD0778F-5657-422B-858B-2B3D86AFC507}" type="presOf" srcId="{AE5B0618-4F9F-4173-A180-33C42DBB3B29}" destId="{751ADCCC-4884-4090-A4A4-CED1D11061FC}" srcOrd="0" destOrd="1" presId="urn:microsoft.com/office/officeart/2005/8/layout/vList2"/>
    <dgm:cxn modelId="{28A640AF-1FBB-4313-833A-91E0AE94EFA6}" type="presOf" srcId="{B017483D-C042-4CDD-8DAE-2AC8737203F4}" destId="{21AB1FE6-DBD3-4880-B5C1-09B8FEDEAD83}" srcOrd="0" destOrd="0" presId="urn:microsoft.com/office/officeart/2005/8/layout/vList2"/>
    <dgm:cxn modelId="{FE6743C7-FCE5-471C-8BA3-411C7E2AFA5A}" type="presOf" srcId="{359810FB-6798-42D6-A7CE-5AB331AC0F25}" destId="{751ADCCC-4884-4090-A4A4-CED1D11061FC}" srcOrd="0" destOrd="0" presId="urn:microsoft.com/office/officeart/2005/8/layout/vList2"/>
    <dgm:cxn modelId="{F87033ED-F2E5-46DB-B5A9-74D21B4F6CCA}" type="presOf" srcId="{0E6D1144-2611-4BA2-B438-4B1283C95A1A}" destId="{1D29532B-AA13-409E-B9E5-47C6D624E531}" srcOrd="0" destOrd="0" presId="urn:microsoft.com/office/officeart/2005/8/layout/vList2"/>
    <dgm:cxn modelId="{CC698E32-038E-410F-AC58-58CB02AF24F4}" type="presParOf" srcId="{1D29532B-AA13-409E-B9E5-47C6D624E531}" destId="{21AB1FE6-DBD3-4880-B5C1-09B8FEDEAD83}" srcOrd="0" destOrd="0" presId="urn:microsoft.com/office/officeart/2005/8/layout/vList2"/>
    <dgm:cxn modelId="{6EA98C0A-A2F2-4362-862F-A9141365DE68}" type="presParOf" srcId="{1D29532B-AA13-409E-B9E5-47C6D624E531}" destId="{751ADCCC-4884-4090-A4A4-CED1D11061F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DB546B-FE19-4656-81F1-F93D4AF27F9F}">
      <dsp:nvSpPr>
        <dsp:cNvPr id="0" name=""/>
        <dsp:cNvSpPr/>
      </dsp:nvSpPr>
      <dsp:spPr>
        <a:xfrm>
          <a:off x="29" y="152608"/>
          <a:ext cx="2848570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b="1" kern="1200" dirty="0">
              <a:latin typeface="Calibri" panose="020F0502020204030204" pitchFamily="34" charset="0"/>
              <a:cs typeface="Calibri" panose="020F0502020204030204" pitchFamily="34" charset="0"/>
            </a:rPr>
            <a:t>Replicabilidad</a:t>
          </a:r>
          <a:endParaRPr lang="en-US" sz="2200" kern="1200" dirty="0"/>
        </a:p>
      </dsp:txBody>
      <dsp:txXfrm>
        <a:off x="29" y="152608"/>
        <a:ext cx="2848570" cy="633600"/>
      </dsp:txXfrm>
    </dsp:sp>
    <dsp:sp modelId="{9F208AE7-3B77-41D1-8CD6-AF93F687F471}">
      <dsp:nvSpPr>
        <dsp:cNvPr id="0" name=""/>
        <dsp:cNvSpPr/>
      </dsp:nvSpPr>
      <dsp:spPr>
        <a:xfrm>
          <a:off x="29" y="786208"/>
          <a:ext cx="2848570" cy="31251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200" kern="1200" dirty="0">
              <a:latin typeface="Calibri" panose="020F0502020204030204" pitchFamily="34" charset="0"/>
              <a:cs typeface="Calibri" panose="020F0502020204030204" pitchFamily="34" charset="0"/>
            </a:rPr>
            <a:t>Capacidad de repetir un estudio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en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diferentes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situaciones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s-ES" sz="2200" kern="1200" dirty="0">
              <a:latin typeface="Calibri" panose="020F0502020204030204" pitchFamily="34" charset="0"/>
              <a:cs typeface="Calibri" panose="020F0502020204030204" pitchFamily="34" charset="0"/>
            </a:rPr>
            <a:t>y obtener resultados consistentes</a:t>
          </a:r>
          <a:endParaRPr lang="en-US" sz="2200" kern="1200" dirty="0"/>
        </a:p>
      </dsp:txBody>
      <dsp:txXfrm>
        <a:off x="29" y="786208"/>
        <a:ext cx="2848570" cy="3125182"/>
      </dsp:txXfrm>
    </dsp:sp>
    <dsp:sp modelId="{89E30775-5402-43B4-8F5B-FD44EDEFE55A}">
      <dsp:nvSpPr>
        <dsp:cNvPr id="0" name=""/>
        <dsp:cNvSpPr/>
      </dsp:nvSpPr>
      <dsp:spPr>
        <a:xfrm>
          <a:off x="3247399" y="152608"/>
          <a:ext cx="2848570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b="1" kern="1200" dirty="0">
              <a:latin typeface="Calibri" panose="020F0502020204030204" pitchFamily="34" charset="0"/>
              <a:cs typeface="Calibri" panose="020F0502020204030204" pitchFamily="34" charset="0"/>
            </a:rPr>
            <a:t>Reproducibilidad</a:t>
          </a:r>
          <a:endParaRPr lang="en-US" sz="2200" kern="1200" dirty="0"/>
        </a:p>
      </dsp:txBody>
      <dsp:txXfrm>
        <a:off x="3247399" y="152608"/>
        <a:ext cx="2848570" cy="633600"/>
      </dsp:txXfrm>
    </dsp:sp>
    <dsp:sp modelId="{C30A12E5-9AD9-449E-82DD-7FBE2F25AA36}">
      <dsp:nvSpPr>
        <dsp:cNvPr id="0" name=""/>
        <dsp:cNvSpPr/>
      </dsp:nvSpPr>
      <dsp:spPr>
        <a:xfrm>
          <a:off x="3247399" y="786208"/>
          <a:ext cx="2848570" cy="31251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200" kern="1200" dirty="0">
              <a:latin typeface="Calibri" panose="020F0502020204030204" pitchFamily="34" charset="0"/>
              <a:cs typeface="Calibri" panose="020F0502020204030204" pitchFamily="34" charset="0"/>
            </a:rPr>
            <a:t>Capacidad de reproducir los resultados de un estudio utilizando el mismo conjunto de datos, la misma metodología, 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y las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mismas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condiciones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de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análisis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en-US" sz="2200" kern="1200" dirty="0"/>
        </a:p>
      </dsp:txBody>
      <dsp:txXfrm>
        <a:off x="3247399" y="786208"/>
        <a:ext cx="2848570" cy="31251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DB546B-FE19-4656-81F1-F93D4AF27F9F}">
      <dsp:nvSpPr>
        <dsp:cNvPr id="0" name=""/>
        <dsp:cNvSpPr/>
      </dsp:nvSpPr>
      <dsp:spPr>
        <a:xfrm>
          <a:off x="29" y="152608"/>
          <a:ext cx="2848570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b="1" kern="1200" dirty="0">
              <a:latin typeface="Calibri" panose="020F0502020204030204" pitchFamily="34" charset="0"/>
              <a:cs typeface="Calibri" panose="020F0502020204030204" pitchFamily="34" charset="0"/>
            </a:rPr>
            <a:t>Replicabilidad</a:t>
          </a:r>
          <a:endParaRPr lang="en-US" sz="2200" kern="1200" dirty="0"/>
        </a:p>
      </dsp:txBody>
      <dsp:txXfrm>
        <a:off x="29" y="152608"/>
        <a:ext cx="2848570" cy="633600"/>
      </dsp:txXfrm>
    </dsp:sp>
    <dsp:sp modelId="{9F208AE7-3B77-41D1-8CD6-AF93F687F471}">
      <dsp:nvSpPr>
        <dsp:cNvPr id="0" name=""/>
        <dsp:cNvSpPr/>
      </dsp:nvSpPr>
      <dsp:spPr>
        <a:xfrm>
          <a:off x="29" y="786208"/>
          <a:ext cx="2848570" cy="31251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200" kern="1200" dirty="0">
              <a:latin typeface="Calibri" panose="020F0502020204030204" pitchFamily="34" charset="0"/>
              <a:cs typeface="Calibri" panose="020F0502020204030204" pitchFamily="34" charset="0"/>
            </a:rPr>
            <a:t>Capacidad de repetir un estudio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en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diferentes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situaciones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s-ES" sz="2200" kern="1200" dirty="0">
              <a:latin typeface="Calibri" panose="020F0502020204030204" pitchFamily="34" charset="0"/>
              <a:cs typeface="Calibri" panose="020F0502020204030204" pitchFamily="34" charset="0"/>
            </a:rPr>
            <a:t>y obtener resultados consistentes</a:t>
          </a:r>
          <a:endParaRPr lang="en-US" sz="2200" kern="1200" dirty="0"/>
        </a:p>
      </dsp:txBody>
      <dsp:txXfrm>
        <a:off x="29" y="786208"/>
        <a:ext cx="2848570" cy="3125182"/>
      </dsp:txXfrm>
    </dsp:sp>
    <dsp:sp modelId="{89E30775-5402-43B4-8F5B-FD44EDEFE55A}">
      <dsp:nvSpPr>
        <dsp:cNvPr id="0" name=""/>
        <dsp:cNvSpPr/>
      </dsp:nvSpPr>
      <dsp:spPr>
        <a:xfrm>
          <a:off x="3247399" y="152608"/>
          <a:ext cx="2848570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b="1" kern="1200" dirty="0">
              <a:latin typeface="Calibri" panose="020F0502020204030204" pitchFamily="34" charset="0"/>
              <a:cs typeface="Calibri" panose="020F0502020204030204" pitchFamily="34" charset="0"/>
            </a:rPr>
            <a:t>Reproducibilidad</a:t>
          </a:r>
          <a:endParaRPr lang="en-US" sz="2200" kern="1200" dirty="0"/>
        </a:p>
      </dsp:txBody>
      <dsp:txXfrm>
        <a:off x="3247399" y="152608"/>
        <a:ext cx="2848570" cy="633600"/>
      </dsp:txXfrm>
    </dsp:sp>
    <dsp:sp modelId="{C30A12E5-9AD9-449E-82DD-7FBE2F25AA36}">
      <dsp:nvSpPr>
        <dsp:cNvPr id="0" name=""/>
        <dsp:cNvSpPr/>
      </dsp:nvSpPr>
      <dsp:spPr>
        <a:xfrm>
          <a:off x="3247399" y="786208"/>
          <a:ext cx="2848570" cy="31251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200" kern="1200" dirty="0">
              <a:latin typeface="Calibri" panose="020F0502020204030204" pitchFamily="34" charset="0"/>
              <a:cs typeface="Calibri" panose="020F0502020204030204" pitchFamily="34" charset="0"/>
            </a:rPr>
            <a:t>Capacidad de reproducir los resultados de un estudio utilizando el mismo conjunto de datos, la misma metodología, 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y las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mismas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condiciones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 de </a:t>
          </a:r>
          <a:r>
            <a:rPr lang="en-US" sz="2200" kern="1200" dirty="0" err="1">
              <a:latin typeface="Calibri" panose="020F0502020204030204" pitchFamily="34" charset="0"/>
              <a:cs typeface="Calibri" panose="020F0502020204030204" pitchFamily="34" charset="0"/>
            </a:rPr>
            <a:t>análisis</a:t>
          </a:r>
          <a:r>
            <a:rPr lang="en-US" sz="2200" kern="1200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en-US" sz="2200" kern="1200" dirty="0"/>
        </a:p>
      </dsp:txBody>
      <dsp:txXfrm>
        <a:off x="3247399" y="786208"/>
        <a:ext cx="2848570" cy="31251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B1FE6-DBD3-4880-B5C1-09B8FEDEAD83}">
      <dsp:nvSpPr>
        <dsp:cNvPr id="0" name=""/>
        <dsp:cNvSpPr/>
      </dsp:nvSpPr>
      <dsp:spPr>
        <a:xfrm>
          <a:off x="0" y="72436"/>
          <a:ext cx="3972633" cy="2283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b="1" kern="1200">
              <a:latin typeface="Calibri" panose="020F0502020204030204" pitchFamily="34" charset="0"/>
              <a:cs typeface="Calibri" panose="020F0502020204030204" pitchFamily="34" charset="0"/>
            </a:rPr>
            <a:t>Replicabilidad y reproducibilidad para una ciencia abierta:</a:t>
          </a:r>
          <a:endParaRPr lang="en-US" sz="32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11488" y="183924"/>
        <a:ext cx="3749657" cy="2060864"/>
      </dsp:txXfrm>
    </dsp:sp>
    <dsp:sp modelId="{751ADCCC-4884-4090-A4A4-CED1D11061FC}">
      <dsp:nvSpPr>
        <dsp:cNvPr id="0" name=""/>
        <dsp:cNvSpPr/>
      </dsp:nvSpPr>
      <dsp:spPr>
        <a:xfrm>
          <a:off x="0" y="2356276"/>
          <a:ext cx="3972633" cy="264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131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2500" b="1" i="0" kern="1200">
              <a:latin typeface="Calibri" panose="020F0502020204030204" pitchFamily="34" charset="0"/>
              <a:cs typeface="Calibri" panose="020F0502020204030204" pitchFamily="34" charset="0"/>
            </a:rPr>
            <a:t>Proporcionar al resto de investigadores todos los datos, los códigos y las herramientas utilizadas. </a:t>
          </a:r>
          <a:endParaRPr lang="en-US" sz="2500" kern="120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MX" sz="25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No solamente los resultados</a:t>
          </a:r>
          <a:r>
            <a:rPr lang="es-MX" sz="2500" b="1" kern="1200" dirty="0">
              <a:latin typeface="Calibri" panose="020F0502020204030204" pitchFamily="34" charset="0"/>
              <a:cs typeface="Calibri" panose="020F0502020204030204" pitchFamily="34" charset="0"/>
            </a:rPr>
            <a:t> de </a:t>
          </a:r>
          <a:r>
            <a:rPr lang="es-MX" sz="25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la investigación</a:t>
          </a:r>
          <a:r>
            <a:rPr lang="es-MX" sz="2500" b="1" kern="1200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en-US" sz="25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2356276"/>
        <a:ext cx="3972633" cy="2649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DE221-5069-44AA-825E-475DAEB7A5AB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D1222-BFEE-4405-A81F-34BDF610016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15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D1222-BFEE-4405-A81F-34BDF61001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94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D1222-BFEE-4405-A81F-34BDF61001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49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D1222-BFEE-4405-A81F-34BDF610016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06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D1222-BFEE-4405-A81F-34BDF610016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510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D1222-BFEE-4405-A81F-34BDF610016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700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D1222-BFEE-4405-A81F-34BDF610016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786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D1222-BFEE-4405-A81F-34BDF610016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208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ulo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 dirty="0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978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10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021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ulo fondo iconos blanc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08A9937-A9F6-67C8-0873-0D290EF800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>
            <a:off x="-132080" y="81280"/>
            <a:ext cx="9631680" cy="5870947"/>
          </a:xfrm>
          <a:prstGeom prst="rect">
            <a:avLst/>
          </a:prstGeom>
          <a:effectLst>
            <a:glow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707346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ulo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931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583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ndo iconos blanc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A8E5399-94A0-6A65-0C3B-F62FBC6940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</a:blip>
          <a:stretch>
            <a:fillRect/>
          </a:stretch>
        </p:blipFill>
        <p:spPr>
          <a:xfrm>
            <a:off x="-132080" y="81280"/>
            <a:ext cx="9631680" cy="5870947"/>
          </a:xfrm>
          <a:prstGeom prst="rect">
            <a:avLst/>
          </a:prstGeom>
          <a:effectLst>
            <a:glow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83446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ndo iconos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FFCE026-A6AA-4067-2327-391279CC9F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</a:blip>
          <a:stretch>
            <a:fillRect/>
          </a:stretch>
        </p:blipFill>
        <p:spPr>
          <a:xfrm>
            <a:off x="0" y="-338584"/>
            <a:ext cx="9144000" cy="6376960"/>
          </a:xfrm>
          <a:prstGeom prst="rect">
            <a:avLst/>
          </a:prstGeom>
          <a:effectLst>
            <a:glow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685617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s-MX" dirty="0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457200"/>
            <a:ext cx="4629150" cy="54038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6233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MX" dirty="0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MX" noProof="0" dirty="0"/>
              <a:t>Haz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70198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20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u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618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475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2376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iconos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300378"/>
            <a:ext cx="7886700" cy="1481297"/>
          </a:xfr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D6B5444-BA78-356D-4852-E023E828E7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79976" y="-597087"/>
            <a:ext cx="7241064" cy="5049866"/>
          </a:xfrm>
          <a:prstGeom prst="rect">
            <a:avLst/>
          </a:prstGeom>
          <a:effectLst>
            <a:glow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3375427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lat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id="{97C2135D-0543-16F1-E115-BA31ACD48C58}"/>
              </a:ext>
            </a:extLst>
          </p:cNvPr>
          <p:cNvSpPr/>
          <p:nvPr userDrawn="1"/>
        </p:nvSpPr>
        <p:spPr>
          <a:xfrm flipH="1">
            <a:off x="2783739" y="0"/>
            <a:ext cx="6360260" cy="6081713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6CA3DCE-40F7-9B5E-E2C5-1E224C463A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886450" y="1122363"/>
            <a:ext cx="3017838" cy="3203575"/>
          </a:xfrm>
        </p:spPr>
        <p:txBody>
          <a:bodyPr/>
          <a:lstStyle>
            <a:lvl1pPr>
              <a:defRPr>
                <a:solidFill>
                  <a:srgbClr val="00475F"/>
                </a:solidFill>
              </a:defRPr>
            </a:lvl1pPr>
          </a:lstStyle>
          <a:p>
            <a:pPr algn="l"/>
            <a:endParaRPr lang="es-MX" altLang="es-MX" sz="4200" dirty="0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9D315D5E-9C22-CC08-6C95-ACD920931BF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886450" y="4873625"/>
            <a:ext cx="3017838" cy="1000125"/>
          </a:xfrm>
        </p:spPr>
        <p:txBody>
          <a:bodyPr/>
          <a:lstStyle/>
          <a:p>
            <a:pPr algn="l"/>
            <a:endParaRPr lang="es-MX" altLang="es-MX" sz="1700" dirty="0"/>
          </a:p>
        </p:txBody>
      </p:sp>
      <p:sp>
        <p:nvSpPr>
          <p:cNvPr id="7" name="Rectangle 25" descr="&quot;&quot;">
            <a:extLst>
              <a:ext uri="{FF2B5EF4-FFF2-40B4-BE49-F238E27FC236}">
                <a16:creationId xmlns:a16="http://schemas.microsoft.com/office/drawing/2014/main" id="{3102305A-9EE5-4DEA-E593-F952A2D0FC52}"/>
              </a:ext>
            </a:extLst>
          </p:cNvPr>
          <p:cNvSpPr/>
          <p:nvPr userDrawn="1"/>
        </p:nvSpPr>
        <p:spPr>
          <a:xfrm rot="5400000">
            <a:off x="6079332" y="434181"/>
            <a:ext cx="146050" cy="528637"/>
          </a:xfrm>
          <a:prstGeom prst="rect">
            <a:avLst/>
          </a:prstGeom>
          <a:solidFill>
            <a:srgbClr val="0047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Rectangle 27" descr="&quot;&quot;">
            <a:extLst>
              <a:ext uri="{FF2B5EF4-FFF2-40B4-BE49-F238E27FC236}">
                <a16:creationId xmlns:a16="http://schemas.microsoft.com/office/drawing/2014/main" id="{A950800E-E4A1-37C7-6713-1691CD9766BC}"/>
              </a:ext>
            </a:extLst>
          </p:cNvPr>
          <p:cNvSpPr/>
          <p:nvPr userDrawn="1"/>
        </p:nvSpPr>
        <p:spPr>
          <a:xfrm>
            <a:off x="5888038" y="4546600"/>
            <a:ext cx="3017837" cy="19050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78448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fondo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8">
            <a:extLst>
              <a:ext uri="{FF2B5EF4-FFF2-40B4-BE49-F238E27FC236}">
                <a16:creationId xmlns:a16="http://schemas.microsoft.com/office/drawing/2014/main" id="{2D825018-7E66-EE63-17D7-61C9A090AF7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38" b="30327"/>
          <a:stretch/>
        </p:blipFill>
        <p:spPr bwMode="auto">
          <a:xfrm>
            <a:off x="-1588" y="3138488"/>
            <a:ext cx="9140826" cy="287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22">
            <a:extLst>
              <a:ext uri="{FF2B5EF4-FFF2-40B4-BE49-F238E27FC236}">
                <a16:creationId xmlns:a16="http://schemas.microsoft.com/office/drawing/2014/main" id="{F8E8A263-3FFA-D6A2-1880-EC27E22EB5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20"/>
          <a:stretch>
            <a:fillRect/>
          </a:stretch>
        </p:blipFill>
        <p:spPr bwMode="auto">
          <a:xfrm>
            <a:off x="863600" y="0"/>
            <a:ext cx="7721600" cy="3811588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E1883FDB-1C30-E53F-5E50-7171CD4F6D77}"/>
              </a:ext>
            </a:extLst>
          </p:cNvPr>
          <p:cNvSpPr/>
          <p:nvPr userDrawn="1"/>
        </p:nvSpPr>
        <p:spPr>
          <a:xfrm>
            <a:off x="-1588" y="2111375"/>
            <a:ext cx="9145588" cy="3903345"/>
          </a:xfrm>
          <a:prstGeom prst="rect">
            <a:avLst/>
          </a:prstGeom>
          <a:solidFill>
            <a:schemeClr val="bg1">
              <a:alpha val="59403"/>
            </a:schemeClr>
          </a:solidFill>
          <a:ln>
            <a:noFill/>
          </a:ln>
          <a:effectLst>
            <a:glow>
              <a:schemeClr val="accent1">
                <a:alpha val="87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MX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353946"/>
            <a:ext cx="7158672" cy="1302068"/>
          </a:xfrm>
        </p:spPr>
        <p:txBody>
          <a:bodyPr anchor="b"/>
          <a:lstStyle>
            <a:lvl1pPr>
              <a:defRPr sz="4000">
                <a:solidFill>
                  <a:srgbClr val="00475F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961312" cy="1333499"/>
          </a:xfrm>
        </p:spPr>
        <p:txBody>
          <a:bodyPr/>
          <a:lstStyle>
            <a:lvl1pPr marL="0" indent="0">
              <a:buNone/>
              <a:defRPr sz="2400">
                <a:solidFill>
                  <a:srgbClr val="00475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420EC12-9966-A014-9CBF-68F22BC0E59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8" y="3808733"/>
            <a:ext cx="7961312" cy="599123"/>
          </a:xfrm>
        </p:spPr>
        <p:txBody>
          <a:bodyPr/>
          <a:lstStyle>
            <a:lvl1pPr marL="0" indent="0">
              <a:buNone/>
              <a:defRPr sz="2400">
                <a:solidFill>
                  <a:srgbClr val="00475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6528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9CD8CC-4920-5178-E399-E40758685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Haz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640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os blancos texto baj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22">
            <a:extLst>
              <a:ext uri="{FF2B5EF4-FFF2-40B4-BE49-F238E27FC236}">
                <a16:creationId xmlns:a16="http://schemas.microsoft.com/office/drawing/2014/main" id="{F8E8A263-3FFA-D6A2-1880-EC27E22EB54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18"/>
          <a:stretch/>
        </p:blipFill>
        <p:spPr bwMode="auto">
          <a:xfrm>
            <a:off x="0" y="0"/>
            <a:ext cx="9458960" cy="3748949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428999"/>
            <a:ext cx="7961312" cy="1133543"/>
          </a:xfrm>
        </p:spPr>
        <p:txBody>
          <a:bodyPr anchor="b"/>
          <a:lstStyle>
            <a:lvl1pPr>
              <a:defRPr sz="3600">
                <a:solidFill>
                  <a:srgbClr val="00475F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680904"/>
            <a:ext cx="7961312" cy="1333499"/>
          </a:xfrm>
        </p:spPr>
        <p:txBody>
          <a:bodyPr/>
          <a:lstStyle>
            <a:lvl1pPr marL="0" indent="0">
              <a:buNone/>
              <a:defRPr sz="2400">
                <a:solidFill>
                  <a:srgbClr val="00475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31348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 con bloque de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DB6E5356-6CD4-C2E2-5BD9-745C7EBBB486}"/>
              </a:ext>
            </a:extLst>
          </p:cNvPr>
          <p:cNvSpPr/>
          <p:nvPr userDrawn="1"/>
        </p:nvSpPr>
        <p:spPr>
          <a:xfrm>
            <a:off x="4631690" y="1825625"/>
            <a:ext cx="3886200" cy="4239895"/>
          </a:xfrm>
          <a:prstGeom prst="rect">
            <a:avLst/>
          </a:prstGeom>
          <a:solidFill>
            <a:srgbClr val="00475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E645461-1B58-25BD-8CAD-14D1011128FF}"/>
              </a:ext>
            </a:extLst>
          </p:cNvPr>
          <p:cNvSpPr/>
          <p:nvPr userDrawn="1"/>
        </p:nvSpPr>
        <p:spPr>
          <a:xfrm>
            <a:off x="628650" y="1825625"/>
            <a:ext cx="3886200" cy="4239895"/>
          </a:xfrm>
          <a:prstGeom prst="rect">
            <a:avLst/>
          </a:prstGeom>
          <a:solidFill>
            <a:schemeClr val="accent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Haz clic para modificar el estilo de título del patrón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4085" y="1945798"/>
            <a:ext cx="3661410" cy="399954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CED444F-57DD-50FF-FB1F-C7777899AF9C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741045" y="1945798"/>
            <a:ext cx="3661410" cy="399954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195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7AA7060-E380-F3E2-E508-29D22BA75879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8B643F8-58F4-950E-547B-9E96E50FD6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dirty="0"/>
              <a:t>Haz clic para modificar el estilo de título del patrón</a:t>
            </a:r>
            <a:endParaRPr lang="en-US" altLang="es-MX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B1A7586-58F8-6A5E-6721-73BBE2498A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s-MX" dirty="0"/>
              <a:t>Haga clic para modificar los estilos de texto del patrón</a:t>
            </a:r>
          </a:p>
          <a:p>
            <a:pPr lvl="1"/>
            <a:r>
              <a:rPr lang="es-MX" altLang="es-MX" dirty="0"/>
              <a:t>Segundo nivel</a:t>
            </a:r>
          </a:p>
          <a:p>
            <a:pPr lvl="2"/>
            <a:r>
              <a:rPr lang="es-MX" altLang="es-MX" dirty="0"/>
              <a:t>Tercer nivel</a:t>
            </a:r>
          </a:p>
          <a:p>
            <a:pPr lvl="3"/>
            <a:r>
              <a:rPr lang="es-MX" altLang="es-MX" dirty="0"/>
              <a:t>Cuarto nivel</a:t>
            </a:r>
          </a:p>
          <a:p>
            <a:pPr lvl="4"/>
            <a:r>
              <a:rPr lang="es-MX" altLang="es-MX" dirty="0"/>
              <a:t>Quinto nivel</a:t>
            </a:r>
            <a:endParaRPr lang="en-US" alt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030BA11-F49A-DE63-7E8B-DEE524E14C8C}"/>
              </a:ext>
            </a:extLst>
          </p:cNvPr>
          <p:cNvSpPr/>
          <p:nvPr userDrawn="1"/>
        </p:nvSpPr>
        <p:spPr>
          <a:xfrm>
            <a:off x="1588" y="6055360"/>
            <a:ext cx="9142412" cy="80264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MX" dirty="0"/>
          </a:p>
        </p:txBody>
      </p:sp>
      <p:pic>
        <p:nvPicPr>
          <p:cNvPr id="9" name="Imagen 19">
            <a:extLst>
              <a:ext uri="{FF2B5EF4-FFF2-40B4-BE49-F238E27FC236}">
                <a16:creationId xmlns:a16="http://schemas.microsoft.com/office/drawing/2014/main" id="{92ABA313-DF26-A35F-963D-413C541E8F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6138281"/>
            <a:ext cx="2121217" cy="67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63B25E79-3BF4-A0FB-95F7-3C0E8F221876}"/>
              </a:ext>
            </a:extLst>
          </p:cNvPr>
          <p:cNvGrpSpPr/>
          <p:nvPr userDrawn="1"/>
        </p:nvGrpSpPr>
        <p:grpSpPr>
          <a:xfrm>
            <a:off x="8099595" y="6138280"/>
            <a:ext cx="831509" cy="622566"/>
            <a:chOff x="7844445" y="6010737"/>
            <a:chExt cx="977487" cy="731862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5DF2199B-3AA5-A7E2-1D70-375B21F0E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rcRect l="19702" t="5328" r="20924" b="29503"/>
            <a:stretch/>
          </p:blipFill>
          <p:spPr>
            <a:xfrm>
              <a:off x="8035717" y="6121289"/>
              <a:ext cx="594945" cy="621310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E6D74028-2351-AE1E-8438-7E9D5A852E3C}"/>
                </a:ext>
              </a:extLst>
            </p:cNvPr>
            <p:cNvSpPr txBox="1"/>
            <p:nvPr/>
          </p:nvSpPr>
          <p:spPr>
            <a:xfrm>
              <a:off x="7844445" y="6010737"/>
              <a:ext cx="977487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500" b="1" dirty="0"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GRUPO DE TRABAJO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4" r:id="rId4"/>
    <p:sldLayoutId id="2147483673" r:id="rId5"/>
    <p:sldLayoutId id="2147483672" r:id="rId6"/>
    <p:sldLayoutId id="2147483680" r:id="rId7"/>
    <p:sldLayoutId id="2147483678" r:id="rId8"/>
    <p:sldLayoutId id="2147483664" r:id="rId9"/>
    <p:sldLayoutId id="2147483679" r:id="rId10"/>
    <p:sldLayoutId id="2147483665" r:id="rId11"/>
    <p:sldLayoutId id="2147483666" r:id="rId12"/>
    <p:sldLayoutId id="2147483677" r:id="rId13"/>
    <p:sldLayoutId id="2147483667" r:id="rId14"/>
    <p:sldLayoutId id="2147483675" r:id="rId15"/>
    <p:sldLayoutId id="2147483676" r:id="rId16"/>
    <p:sldLayoutId id="2147483668" r:id="rId17"/>
    <p:sldLayoutId id="2147483669" r:id="rId18"/>
    <p:sldLayoutId id="2147483670" r:id="rId19"/>
  </p:sldLayoutIdLst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i="0" kern="1200">
          <a:solidFill>
            <a:schemeClr val="bg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ptos Display" panose="020B00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ptos Display" panose="020B00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ptos Display" panose="020B00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ptos Display" panose="020B00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ptos Display" panose="020B00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ptos Display" panose="020B00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ptos Display" panose="020B00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ptos Display" panose="020B000402020202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00475F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475F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475F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00475F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00475F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6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evodify.com/free-research-repository/" TargetMode="External"/><Relationship Id="rId3" Type="http://schemas.openxmlformats.org/officeDocument/2006/relationships/hyperlink" Target="https://doi.org/10.1038/533452a" TargetMode="External"/><Relationship Id="rId7" Type="http://schemas.openxmlformats.org/officeDocument/2006/relationships/hyperlink" Target="https://www.revistacyn.com/pub/id1019" TargetMode="External"/><Relationship Id="rId12" Type="http://schemas.openxmlformats.org/officeDocument/2006/relationships/hyperlink" Target="https://www.youtube.com/live/QtWi84I0aNo?si=GNeySJpXHprwEcyx" TargetMode="External"/><Relationship Id="rId2" Type="http://schemas.openxmlformats.org/officeDocument/2006/relationships/hyperlink" Target="https://doi.org/10.1126/science.aba3763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doi.org/10.30878/ces.v30n1a11" TargetMode="External"/><Relationship Id="rId11" Type="http://schemas.openxmlformats.org/officeDocument/2006/relationships/hyperlink" Target="https://doi.org/10.7818/ECOS.2016.25-2.11" TargetMode="External"/><Relationship Id="rId5" Type="http://schemas.openxmlformats.org/officeDocument/2006/relationships/hyperlink" Target="https://lisa-coes.github.io/lisa-book/an%C3%A1lisis-reproducibles.html" TargetMode="External"/><Relationship Id="rId10" Type="http://schemas.openxmlformats.org/officeDocument/2006/relationships/hyperlink" Target="https://doi.org/10.24844/EM3002.00" TargetMode="External"/><Relationship Id="rId4" Type="http://schemas.openxmlformats.org/officeDocument/2006/relationships/hyperlink" Target="https://youtu.be/jr1F08kJNgU?si=oVcxkBcRVd9Ae5DD" TargetMode="External"/><Relationship Id="rId9" Type="http://schemas.openxmlformats.org/officeDocument/2006/relationships/hyperlink" Target="https://doi.org/10.3989/redc.2023.3.198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s.wikipedia.org/wiki/Subjetividad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73B0A8-1C76-656D-BA06-82297F0FE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78868"/>
            <a:ext cx="9142682" cy="726003"/>
          </a:xfr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es-ES" sz="44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 6: Ciencia abierta y reproducible</a:t>
            </a:r>
            <a:endParaRPr lang="es-MX" sz="4400" dirty="0">
              <a:solidFill>
                <a:srgbClr val="FFFF00"/>
              </a:solidFill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7C631E3-E2BB-95C5-0B87-EDC0017E4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48899" y="6427768"/>
            <a:ext cx="1536700" cy="247615"/>
          </a:xfr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r"/>
            <a:r>
              <a:rPr lang="es-MX" sz="1400" b="1" dirty="0">
                <a:solidFill>
                  <a:schemeClr val="bg1"/>
                </a:solidFill>
              </a:rPr>
              <a:t>Noviembre 2024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91BFAD3-11E7-A998-8D53-E9D2A1673E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944004" y="2993297"/>
            <a:ext cx="7961312" cy="599123"/>
          </a:xfrm>
        </p:spPr>
        <p:txBody>
          <a:bodyPr/>
          <a:lstStyle/>
          <a:p>
            <a:pPr algn="r"/>
            <a:r>
              <a:rPr lang="es-MX" sz="3200" b="1" dirty="0">
                <a:latin typeface="Calibri" panose="020F0502020204030204" pitchFamily="34" charset="0"/>
                <a:cs typeface="Calibri" panose="020F0502020204030204" pitchFamily="34" charset="0"/>
              </a:rPr>
              <a:t>Profa. Dra. Cláudia De Souza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s-ES" sz="1400" dirty="0">
                <a:latin typeface="Calibri" panose="020F0502020204030204" pitchFamily="34" charset="0"/>
                <a:cs typeface="Calibri" panose="020F0502020204030204" pitchFamily="34" charset="0"/>
              </a:rPr>
              <a:t>Universidad de Puerto Rico, Recinto de Río Piedras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s-ES" sz="1400" dirty="0">
                <a:latin typeface="Calibri" panose="020F0502020204030204" pitchFamily="34" charset="0"/>
                <a:cs typeface="Calibri" panose="020F0502020204030204" pitchFamily="34" charset="0"/>
              </a:rPr>
              <a:t>Facultad de Comunicación e Información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s-ES" sz="1400" dirty="0">
                <a:latin typeface="Calibri" panose="020F0502020204030204" pitchFamily="34" charset="0"/>
                <a:cs typeface="Calibri" panose="020F0502020204030204" pitchFamily="34" charset="0"/>
              </a:rPr>
              <a:t>Programa Graduado en Ciencias de la Información</a:t>
            </a:r>
            <a:endParaRPr lang="es-MX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endParaRPr lang="es-MX" sz="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s-MX" sz="3200" b="1" dirty="0">
                <a:latin typeface="Calibri" panose="020F0502020204030204" pitchFamily="34" charset="0"/>
                <a:cs typeface="Calibri" panose="020F0502020204030204" pitchFamily="34" charset="0"/>
              </a:rPr>
              <a:t>Prof. Dr.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Alejandro Macedo García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s-ES" sz="1400" dirty="0">
                <a:latin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s-ES" sz="1400" dirty="0">
                <a:latin typeface="Calibri" panose="020F0502020204030204" pitchFamily="34" charset="0"/>
                <a:cs typeface="Calibri" panose="020F0502020204030204" pitchFamily="34" charset="0"/>
              </a:rPr>
              <a:t>Facultad de Ciencias Políticas y Sociales</a:t>
            </a:r>
            <a:endParaRPr lang="es-MX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endParaRPr lang="es-MX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697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6FDD474E-5C6E-F420-E57B-82AD5A2E9DFF}"/>
              </a:ext>
            </a:extLst>
          </p:cNvPr>
          <p:cNvSpPr txBox="1"/>
          <p:nvPr/>
        </p:nvSpPr>
        <p:spPr>
          <a:xfrm>
            <a:off x="173420" y="1083003"/>
            <a:ext cx="8797159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alt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Colaboración internacional: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Permiten que investigadores de diferentes partes del mundo validen y expandan el trabajo existente, promoviendo la colaboración global en la resolución de problemas complejos.</a:t>
            </a:r>
            <a:endParaRPr lang="en-US" sz="24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F1CA6EA2-1B98-0001-E837-F863D82EF21C}"/>
              </a:ext>
            </a:extLst>
          </p:cNvPr>
          <p:cNvSpPr txBox="1">
            <a:spLocks/>
          </p:cNvSpPr>
          <p:nvPr/>
        </p:nvSpPr>
        <p:spPr bwMode="auto">
          <a:xfrm>
            <a:off x="0" y="172144"/>
            <a:ext cx="9144000" cy="5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0" kern="1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9pPr>
          </a:lstStyle>
          <a:p>
            <a:pPr algn="ctr" defTabSz="914400" eaLnBrk="1" hangingPunct="1"/>
            <a:r>
              <a:rPr lang="es-MX" sz="3200" u="sng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Replicabilidad y reproducibilidad: BENEFÍCIOS</a:t>
            </a:r>
            <a:endParaRPr lang="es-MX" sz="3200" u="sng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2" descr="Cooperación Internacional en las Exportaciones | DIARIO DEL EXPORTADOR">
            <a:extLst>
              <a:ext uri="{FF2B5EF4-FFF2-40B4-BE49-F238E27FC236}">
                <a16:creationId xmlns:a16="http://schemas.microsoft.com/office/drawing/2014/main" id="{231839CA-E9B7-FC34-1135-864979313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398" y="3291537"/>
            <a:ext cx="3128074" cy="179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362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C0AD4D-732D-D0C8-04E2-FA98BB5C69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720" y="1511299"/>
            <a:ext cx="4030401" cy="2422526"/>
          </a:xfrm>
        </p:spPr>
        <p:txBody>
          <a:bodyPr anchor="t"/>
          <a:lstStyle/>
          <a:p>
            <a:r>
              <a:rPr lang="es-E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Importancia</a:t>
            </a:r>
            <a: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la REPLICABILIDAD y la REPRODUCIBILIDAD para el Movimiento  de la Ciencia Abierta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8DAAF6-A2BB-C82D-3D96-03A841C816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6750" y="936625"/>
            <a:ext cx="4349750" cy="357187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Para que tanto la replicabilidad como la reproducibilidad sean posibles, es esencial que los investigadores compartan abiertamente sus datos, métodos, y documentación detallada.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Aquí es donde la ciencia abierta juega un papel crítico, promoviendo la disponibilidad y accesibilidad de todos los elementos necesarios para replicar o reproducir un estudio.</a:t>
            </a:r>
            <a:endParaRPr lang="es-MX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585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adroTexto 17">
            <a:extLst>
              <a:ext uri="{FF2B5EF4-FFF2-40B4-BE49-F238E27FC236}">
                <a16:creationId xmlns:a16="http://schemas.microsoft.com/office/drawing/2014/main" id="{9EB44F81-BECF-1AF2-6518-07701CF8FCF6}"/>
              </a:ext>
            </a:extLst>
          </p:cNvPr>
          <p:cNvSpPr txBox="1"/>
          <p:nvPr/>
        </p:nvSpPr>
        <p:spPr>
          <a:xfrm>
            <a:off x="4572000" y="3649717"/>
            <a:ext cx="4572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00" i="1" dirty="0">
                <a:latin typeface="Calibri" panose="020F0502020204030204" pitchFamily="34" charset="0"/>
                <a:cs typeface="Calibri" panose="020F0502020204030204" pitchFamily="34" charset="0"/>
              </a:rPr>
              <a:t>Fuente: https://www.redalyc.org/journal/5537/553768213027/html/#gf2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D1480432-0EB9-6762-7930-88F484415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381" y="435745"/>
            <a:ext cx="4581619" cy="3213972"/>
          </a:xfrm>
          <a:prstGeom prst="rect">
            <a:avLst/>
          </a:prstGeom>
        </p:spPr>
      </p:pic>
      <p:graphicFrame>
        <p:nvGraphicFramePr>
          <p:cNvPr id="22" name="CuadroTexto 15">
            <a:extLst>
              <a:ext uri="{FF2B5EF4-FFF2-40B4-BE49-F238E27FC236}">
                <a16:creationId xmlns:a16="http://schemas.microsoft.com/office/drawing/2014/main" id="{1BB2EB24-20DE-ADCF-8433-07D6FECF7E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2013868"/>
              </p:ext>
            </p:extLst>
          </p:nvPr>
        </p:nvGraphicFramePr>
        <p:xfrm>
          <a:off x="265537" y="266842"/>
          <a:ext cx="3972633" cy="5078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83410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83356" y="1928731"/>
            <a:ext cx="3333749" cy="2624327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2449B1C-CF8F-5666-D139-8311AEEC0E69}"/>
              </a:ext>
            </a:extLst>
          </p:cNvPr>
          <p:cNvSpPr txBox="1">
            <a:spLocks/>
          </p:cNvSpPr>
          <p:nvPr/>
        </p:nvSpPr>
        <p:spPr>
          <a:xfrm>
            <a:off x="538066" y="1574020"/>
            <a:ext cx="2243233" cy="3333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Aft>
                <a:spcPts val="0"/>
              </a:spcAft>
            </a:pPr>
            <a:r>
              <a:rPr lang="es-ES" sz="1800" i="0" dirty="0">
                <a:solidFill>
                  <a:srgbClr val="33333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s-E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s-ES" sz="180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ncuesta a 1576 investigadores: más del 70% de los encuestados fracasaron al tratar de reproducir los resultados obtenidos por otros investigadores y más del 50% de ellos no lograron reproducir sus propios estudios</a:t>
            </a:r>
            <a:endParaRPr lang="en-US" sz="3200" kern="1200" dirty="0">
              <a:solidFill>
                <a:schemeClr val="bg1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1C64CE1-8C68-9058-A9B8-671665D863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100" y="140167"/>
            <a:ext cx="4524375" cy="569103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A74ED2-C714-AE2E-F870-F4716E1D561F}"/>
              </a:ext>
            </a:extLst>
          </p:cNvPr>
          <p:cNvSpPr txBox="1"/>
          <p:nvPr/>
        </p:nvSpPr>
        <p:spPr>
          <a:xfrm>
            <a:off x="4583408" y="5767705"/>
            <a:ext cx="37890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Calibri" panose="020F0502020204030204" pitchFamily="34" charset="0"/>
                <a:cs typeface="Calibri" panose="020F0502020204030204" pitchFamily="34" charset="0"/>
              </a:rPr>
              <a:t>Fuente: https://www.nature.com/articles/533452a#change-history</a:t>
            </a:r>
          </a:p>
        </p:txBody>
      </p:sp>
    </p:spTree>
    <p:extLst>
      <p:ext uri="{BB962C8B-B14F-4D97-AF65-F5344CB8AC3E}">
        <p14:creationId xmlns:p14="http://schemas.microsoft.com/office/powerpoint/2010/main" val="3748907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D8805AC2-0B5E-E845-130D-FE933160C739}"/>
              </a:ext>
            </a:extLst>
          </p:cNvPr>
          <p:cNvSpPr txBox="1"/>
          <p:nvPr/>
        </p:nvSpPr>
        <p:spPr>
          <a:xfrm>
            <a:off x="2425385" y="4422227"/>
            <a:ext cx="651728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900" i="1" dirty="0">
                <a:latin typeface="Calibri" panose="020F0502020204030204" pitchFamily="34" charset="0"/>
                <a:cs typeface="Calibri" panose="020F0502020204030204" pitchFamily="34" charset="0"/>
              </a:rPr>
              <a:t>Fuente: https://lisa-coes.github.io/lisa-book/an%C3%A1lisis-reproducibles.html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433AECC-DE8E-E480-3467-F48A28738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25" y="1355834"/>
            <a:ext cx="8741349" cy="306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45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F97792B8-B857-16F7-434E-9902C1DD01C8}"/>
              </a:ext>
            </a:extLst>
          </p:cNvPr>
          <p:cNvGrpSpPr/>
          <p:nvPr/>
        </p:nvGrpSpPr>
        <p:grpSpPr>
          <a:xfrm>
            <a:off x="4655293" y="2322348"/>
            <a:ext cx="4452810" cy="2545309"/>
            <a:chOff x="3392164" y="1483325"/>
            <a:chExt cx="5516534" cy="3447832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1AD8E800-955B-C15C-232B-998DF234F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92164" y="1483325"/>
              <a:ext cx="5516534" cy="3447832"/>
            </a:xfrm>
            <a:prstGeom prst="rect">
              <a:avLst/>
            </a:prstGeom>
          </p:spPr>
        </p:pic>
        <p:pic>
          <p:nvPicPr>
            <p:cNvPr id="4" name="Picture 2" descr="What is Microsoft Dataverse Accelerator?">
              <a:extLst>
                <a:ext uri="{FF2B5EF4-FFF2-40B4-BE49-F238E27FC236}">
                  <a16:creationId xmlns:a16="http://schemas.microsoft.com/office/drawing/2014/main" id="{828AD06F-54B4-9609-9102-E27E7B4B54A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60" b="18773"/>
            <a:stretch/>
          </p:blipFill>
          <p:spPr bwMode="auto">
            <a:xfrm>
              <a:off x="4572000" y="1560742"/>
              <a:ext cx="1681316" cy="4126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6" descr="Dspace - Web Velocity">
              <a:extLst>
                <a:ext uri="{FF2B5EF4-FFF2-40B4-BE49-F238E27FC236}">
                  <a16:creationId xmlns:a16="http://schemas.microsoft.com/office/drawing/2014/main" id="{C19FCD51-F8FB-B212-AFE0-6FEE0833814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15" t="24965" r="20919" b="23035"/>
            <a:stretch/>
          </p:blipFill>
          <p:spPr bwMode="auto">
            <a:xfrm>
              <a:off x="7738661" y="2683687"/>
              <a:ext cx="1088571" cy="904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8" descr="ckan · GitHub">
              <a:extLst>
                <a:ext uri="{FF2B5EF4-FFF2-40B4-BE49-F238E27FC236}">
                  <a16:creationId xmlns:a16="http://schemas.microsoft.com/office/drawing/2014/main" id="{0DBE47C9-7B56-21BD-2854-1FFDDB9E45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6270" y="2050825"/>
              <a:ext cx="610553" cy="610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" descr="Home - Zotero: - Guides at British ...">
              <a:extLst>
                <a:ext uri="{FF2B5EF4-FFF2-40B4-BE49-F238E27FC236}">
                  <a16:creationId xmlns:a16="http://schemas.microsoft.com/office/drawing/2014/main" id="{2CCBBA83-0423-6827-049B-1816A850551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4" r="9512" b="16726"/>
            <a:stretch/>
          </p:blipFill>
          <p:spPr bwMode="auto">
            <a:xfrm>
              <a:off x="6253316" y="3550815"/>
              <a:ext cx="794046" cy="3928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8EA6A101-5A9D-8C1B-539C-09E3327DEEDD}"/>
              </a:ext>
            </a:extLst>
          </p:cNvPr>
          <p:cNvSpPr txBox="1"/>
          <p:nvPr/>
        </p:nvSpPr>
        <p:spPr>
          <a:xfrm>
            <a:off x="108472" y="1006592"/>
            <a:ext cx="9035527" cy="6848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indent="-228600" defTabSz="9144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Muchos de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los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datos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utilizados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por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los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grupos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investigación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nunca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aparecerán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publicados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Cuando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finalizan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los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experimentos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muchos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esos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datos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perderán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FEAE2F4-0A9D-4893-4C6B-012F5C2D05B5}"/>
              </a:ext>
            </a:extLst>
          </p:cNvPr>
          <p:cNvSpPr txBox="1"/>
          <p:nvPr/>
        </p:nvSpPr>
        <p:spPr>
          <a:xfrm>
            <a:off x="5259740" y="4880357"/>
            <a:ext cx="36232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i="1" dirty="0">
                <a:latin typeface="Calibri" panose="020F0502020204030204" pitchFamily="34" charset="0"/>
                <a:cs typeface="Calibri" panose="020F0502020204030204" pitchFamily="34" charset="0"/>
              </a:rPr>
              <a:t>Fuente: https://evodify.com/free-research-repository/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2860D90-3B5A-F320-9A2A-86CADCE1512C}"/>
              </a:ext>
            </a:extLst>
          </p:cNvPr>
          <p:cNvSpPr txBox="1"/>
          <p:nvPr/>
        </p:nvSpPr>
        <p:spPr>
          <a:xfrm>
            <a:off x="137334" y="348074"/>
            <a:ext cx="8869331" cy="4308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200" b="1" u="sng" kern="1200" dirty="0">
                <a:solidFill>
                  <a:srgbClr val="FFFF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REPOSITORIOS PARA GESTIÓN DE DATOS REPLICABLES Y REPRODUCIBLES</a:t>
            </a:r>
            <a:endParaRPr lang="en-US" sz="22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BB2DFC1-0B0E-A7F9-215C-9F40CA8E67E1}"/>
              </a:ext>
            </a:extLst>
          </p:cNvPr>
          <p:cNvSpPr txBox="1"/>
          <p:nvPr/>
        </p:nvSpPr>
        <p:spPr>
          <a:xfrm>
            <a:off x="108473" y="1997839"/>
            <a:ext cx="4572000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defTabSz="9144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Más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aún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muchas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de las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decisiones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criterios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generaron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producción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depuración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quedarán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escritos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una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inmensa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correspondencia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electrónica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nadie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podrá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consultar</a:t>
            </a:r>
            <a:r>
              <a:rPr lang="en-US" sz="19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indent="-228600" defTabSz="9144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defTabSz="9144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Es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importante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utilizar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repositorios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datos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los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resguarden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los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datos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desde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momento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creación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y que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aseguren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preservación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a largo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plazo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004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B8A2D74-07BF-89F1-09CE-03E1B6E5B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1" y="4521200"/>
            <a:ext cx="8945959" cy="849086"/>
          </a:xfr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s-MX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papel 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las </a:t>
            </a:r>
            <a:r>
              <a:rPr lang="en-US" sz="24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rutas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i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verde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sz="2400" i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diamante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al </a:t>
            </a:r>
            <a:r>
              <a:rPr lang="en-US" sz="24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acceso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abierto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cuanto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la </a:t>
            </a:r>
            <a:r>
              <a:rPr lang="en-US" sz="24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replicabilidad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sz="24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reproducibilidad</a:t>
            </a:r>
            <a:r>
              <a:rPr 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la </a:t>
            </a:r>
            <a:r>
              <a:rPr lang="en-US" sz="2400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ciencia</a:t>
            </a:r>
            <a:endParaRPr lang="es-MX" sz="24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091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C3472F3-D237-5287-C57A-E6727722D067}"/>
              </a:ext>
            </a:extLst>
          </p:cNvPr>
          <p:cNvSpPr txBox="1"/>
          <p:nvPr/>
        </p:nvSpPr>
        <p:spPr>
          <a:xfrm>
            <a:off x="3155950" y="303917"/>
            <a:ext cx="575310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b="1" dirty="0">
                <a:latin typeface="Calibri" panose="020F0502020204030204" pitchFamily="34" charset="0"/>
                <a:cs typeface="Calibri" panose="020F0502020204030204" pitchFamily="34" charset="0"/>
              </a:rPr>
              <a:t>Las rutas verde y diamante del acceso abierto contribuyen significativamente a la replicabilidad y reproducibilidad de la ciencia al facilitar el acceso gratuito a investigaciones y datos.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800" b="1" dirty="0">
                <a:latin typeface="Calibri" panose="020F0502020204030204" pitchFamily="34" charset="0"/>
                <a:cs typeface="Calibri" panose="020F0502020204030204" pitchFamily="34" charset="0"/>
              </a:rPr>
              <a:t>La ruta verde permite a los autores autoarchivar versiones de sus trabajos en repositorios abiertos, mientras que la ruta diamante ofrece acceso sin cargos para autores ni lectores.</a:t>
            </a:r>
          </a:p>
        </p:txBody>
      </p:sp>
      <p:pic>
        <p:nvPicPr>
          <p:cNvPr id="2" name="Picture 4" descr="Favorecer los canales de publicación y distribución inclusivos de manera  que nunca se excluya a los autores por motivos económicos: el Acceso Abierto  “verde” y “diamante” en América Latina en el marco">
            <a:extLst>
              <a:ext uri="{FF2B5EF4-FFF2-40B4-BE49-F238E27FC236}">
                <a16:creationId xmlns:a16="http://schemas.microsoft.com/office/drawing/2014/main" id="{91D63A32-DF49-2B97-00D9-7E01AEA2E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1219200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972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67D438D9-C5C9-3AC2-90BE-856778290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651" y="157070"/>
            <a:ext cx="6856698" cy="557106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A0898C5E-FF1F-4EB9-BD6B-58B732988E81}"/>
              </a:ext>
            </a:extLst>
          </p:cNvPr>
          <p:cNvSpPr/>
          <p:nvPr/>
        </p:nvSpPr>
        <p:spPr>
          <a:xfrm>
            <a:off x="2942896" y="3436886"/>
            <a:ext cx="1555531" cy="19233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Acceso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abierto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no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comercial</a:t>
            </a:r>
            <a:endParaRPr lang="en-US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BBEFDFF-C193-C2F1-4A41-D853C5367009}"/>
              </a:ext>
            </a:extLst>
          </p:cNvPr>
          <p:cNvSpPr txBox="1"/>
          <p:nvPr/>
        </p:nvSpPr>
        <p:spPr>
          <a:xfrm>
            <a:off x="4032694" y="5758833"/>
            <a:ext cx="396765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50" i="1" dirty="0">
                <a:latin typeface="Calibri" panose="020F0502020204030204" pitchFamily="34" charset="0"/>
                <a:cs typeface="Calibri" panose="020F0502020204030204" pitchFamily="34" charset="0"/>
              </a:rPr>
              <a:t>Fuente: https://zenodo.org/records/5706310</a:t>
            </a:r>
          </a:p>
        </p:txBody>
      </p:sp>
    </p:spTree>
    <p:extLst>
      <p:ext uri="{BB962C8B-B14F-4D97-AF65-F5344CB8AC3E}">
        <p14:creationId xmlns:p14="http://schemas.microsoft.com/office/powerpoint/2010/main" val="1720878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2FF065-1694-037D-6729-C68C9BC2A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A1A7BB-E4EC-A652-85E7-A0B7EEE20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720" y="1511299"/>
            <a:ext cx="4030401" cy="2703862"/>
          </a:xfrm>
        </p:spPr>
        <p:txBody>
          <a:bodyPr anchor="t"/>
          <a:lstStyle/>
          <a:p>
            <a:r>
              <a:rPr lang="es-ES" sz="3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Iniciativa de Acceso Abierto de Budapest en 2002 estableció los Principios del Acceso Abierto.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305E4AF-327B-D14C-CC37-334A291B57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6750" y="936625"/>
            <a:ext cx="4349750" cy="357187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Comprender los componentes que definen a las publicaciones de acceso abierto.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Aprender qué hace a una publicación más o menos abierta.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Tomar decisiones informadas sobre dónde publicar.</a:t>
            </a:r>
            <a:endParaRPr lang="es-MX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0856F40-CD99-3D5C-357B-760D4C6A5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5575" y="1145013"/>
            <a:ext cx="28321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641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D8F74-86D4-909E-1A6F-D7B65B461848}"/>
              </a:ext>
            </a:extLst>
          </p:cNvPr>
          <p:cNvSpPr txBox="1">
            <a:spLocks/>
          </p:cNvSpPr>
          <p:nvPr/>
        </p:nvSpPr>
        <p:spPr>
          <a:xfrm>
            <a:off x="279913" y="242980"/>
            <a:ext cx="5605629" cy="7603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0" kern="1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9pPr>
          </a:lstStyle>
          <a:p>
            <a:pPr defTabSz="914400" eaLnBrk="1" hangingPunct="1">
              <a:spcAft>
                <a:spcPts val="600"/>
              </a:spcAft>
            </a:pPr>
            <a:r>
              <a:rPr lang="en-US" sz="3850" kern="1200" dirty="0">
                <a:latin typeface="+mj-lt"/>
                <a:ea typeface="+mj-ea"/>
                <a:cs typeface="+mj-cs"/>
              </a:rPr>
              <a:t>OBJETIVOS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BE2CF97-582F-32E8-CD36-B3AAFFD0FD1E}"/>
              </a:ext>
            </a:extLst>
          </p:cNvPr>
          <p:cNvSpPr txBox="1"/>
          <p:nvPr/>
        </p:nvSpPr>
        <p:spPr>
          <a:xfrm>
            <a:off x="279913" y="1460500"/>
            <a:ext cx="6055982" cy="3987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 marL="285750" indent="-228600" defTabSz="9144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i="0" u="none" strike="noStrike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Entender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2400" b="1" i="0" u="none" strike="noStrike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diferencia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entre </a:t>
            </a:r>
            <a:r>
              <a:rPr lang="en-US" sz="2400" b="1" i="0" u="none" strike="noStrike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los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i="0" u="none" strike="noStrike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conceptos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57150" defTabSz="914400" eaLnBrk="1" hangingPunct="1">
              <a:spcAft>
                <a:spcPts val="0"/>
              </a:spcAft>
            </a:pPr>
            <a:r>
              <a:rPr lang="en-US" sz="2400" b="1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sz="2400" b="1" i="0" u="sng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REPLICABILIDAD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sz="2400" b="1" i="0" u="sng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REPRODUCIBILIDAD.</a:t>
            </a:r>
          </a:p>
          <a:p>
            <a:pPr marL="285750" indent="-228600" defTabSz="9144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28600" defTabSz="9144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Reconocer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importancia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dentro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del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movimiento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de la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Ciencia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Abierta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2400" b="1" dirty="0">
                <a:latin typeface="Calibri" panose="020F0502020204030204" pitchFamily="34" charset="0"/>
                <a:cs typeface="Calibri" panose="020F0502020204030204" pitchFamily="34" charset="0"/>
              </a:rPr>
              <a:t>desde la perspectiva no comercial).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28600" defTabSz="9144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28600" defTabSz="9144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Explorar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rol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de las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rutas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verde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y diamante al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acceso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abierto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cuanto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a la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replicabilidad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reproducibilidad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de la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ciencia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Graphic 7" descr="Diana">
            <a:extLst>
              <a:ext uri="{FF2B5EF4-FFF2-40B4-BE49-F238E27FC236}">
                <a16:creationId xmlns:a16="http://schemas.microsoft.com/office/drawing/2014/main" id="{48925BBF-D58A-69E9-2A0F-D3F32D60A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2222" y="2641600"/>
            <a:ext cx="1294425" cy="129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680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B1E74-6DDF-5E39-8C2A-610921346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9E6CA5-F573-BCB1-2F30-3159AF715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720" y="1511299"/>
            <a:ext cx="4030401" cy="2703862"/>
          </a:xfrm>
        </p:spPr>
        <p:txBody>
          <a:bodyPr anchor="t"/>
          <a:lstStyle/>
          <a:p>
            <a:pPr algn="ctr"/>
            <a:br>
              <a:rPr lang="es-MX" sz="1600" b="1" i="0" cap="all" dirty="0">
                <a:solidFill>
                  <a:srgbClr val="FFFFFF"/>
                </a:solidFill>
                <a:effectLst/>
                <a:latin typeface="Arimo"/>
              </a:rPr>
            </a:br>
            <a:br>
              <a:rPr lang="es-MX" sz="1600" b="1" i="0" cap="all" dirty="0">
                <a:solidFill>
                  <a:srgbClr val="FFFFFF"/>
                </a:solidFill>
                <a:effectLst/>
                <a:latin typeface="Arimo"/>
              </a:rPr>
            </a:br>
            <a:br>
              <a:rPr lang="es-MX" sz="1600" b="1" i="0" cap="all" dirty="0">
                <a:solidFill>
                  <a:srgbClr val="FFFFFF"/>
                </a:solidFill>
                <a:effectLst/>
                <a:latin typeface="Arimo"/>
              </a:rPr>
            </a:br>
            <a:br>
              <a:rPr lang="es-MX" sz="1600" b="1" i="0" cap="all" dirty="0">
                <a:solidFill>
                  <a:srgbClr val="FFFFFF"/>
                </a:solidFill>
                <a:effectLst/>
                <a:latin typeface="Arimo"/>
              </a:rPr>
            </a:br>
            <a:br>
              <a:rPr lang="es-MX" sz="1600" b="1" i="0" cap="all" dirty="0">
                <a:solidFill>
                  <a:srgbClr val="FFFFFF"/>
                </a:solidFill>
                <a:effectLst/>
                <a:latin typeface="Arimo"/>
              </a:rPr>
            </a:br>
            <a:br>
              <a:rPr lang="es-MX" sz="1600" b="1" i="0" cap="all" dirty="0">
                <a:solidFill>
                  <a:srgbClr val="FFFFFF"/>
                </a:solidFill>
                <a:effectLst/>
                <a:latin typeface="Arimo"/>
              </a:rPr>
            </a:br>
            <a:br>
              <a:rPr lang="es-MX" sz="1600" b="1" i="0" cap="all" dirty="0">
                <a:solidFill>
                  <a:srgbClr val="FFFFFF"/>
                </a:solidFill>
                <a:effectLst/>
                <a:latin typeface="Arimo"/>
              </a:rPr>
            </a:br>
            <a:r>
              <a:rPr lang="es-MX" sz="3200" b="1" i="0" cap="all" dirty="0">
                <a:solidFill>
                  <a:srgbClr val="FFFFFF"/>
                </a:solidFill>
                <a:effectLst/>
                <a:latin typeface="Arimo"/>
              </a:rPr>
              <a:t>Budapest Open Access Initiative</a:t>
            </a:r>
            <a:endParaRPr lang="es-ES" sz="3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FECAB43-DD67-5B51-E050-C9B64B4C1C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6750" y="936625"/>
            <a:ext cx="4349750" cy="3571875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s-E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Derechos de los lectores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Derechos de reutilización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Copyright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Derechos de publicación del autor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Publicación automática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Legibilidad en máquina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B7553EC-752B-82F5-7798-DA9B0EC8F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674" y="1618630"/>
            <a:ext cx="3604491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062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A544F-9F55-257C-01C7-8DD072699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3DC56A-420F-E022-40DC-AA8F54B4C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3974" y="1650380"/>
            <a:ext cx="7316051" cy="591016"/>
          </a:xfrm>
        </p:spPr>
        <p:txBody>
          <a:bodyPr anchor="t"/>
          <a:lstStyle/>
          <a:p>
            <a:pPr algn="ctr"/>
            <a:r>
              <a:rPr lang="es-MX" sz="3200" b="1" i="0" cap="all">
                <a:solidFill>
                  <a:schemeClr val="tx1"/>
                </a:solidFill>
                <a:effectLst/>
                <a:latin typeface="Arimo"/>
              </a:rPr>
              <a:t>Budapest Open Access Initiative</a:t>
            </a:r>
            <a:endParaRPr lang="es-ES" sz="3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AF68B2E-DE45-11C1-F41C-05E9B2894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0540" y="266699"/>
            <a:ext cx="3842919" cy="1244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2FF5D59-BFBE-87E2-978F-4649F0C78D4F}"/>
              </a:ext>
            </a:extLst>
          </p:cNvPr>
          <p:cNvSpPr txBox="1"/>
          <p:nvPr/>
        </p:nvSpPr>
        <p:spPr>
          <a:xfrm>
            <a:off x="0" y="5664819"/>
            <a:ext cx="6181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'How Open is it?* Open Access spectrum". © 2013 SPARC and PLOS. Licensed under CC BY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0F90ED3-7E06-53F3-F81C-34CEA6562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82482"/>
            <a:ext cx="9173965" cy="363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66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B79446-7A25-D6B4-A462-C2936CEA117F}"/>
              </a:ext>
            </a:extLst>
          </p:cNvPr>
          <p:cNvSpPr txBox="1">
            <a:spLocks/>
          </p:cNvSpPr>
          <p:nvPr/>
        </p:nvSpPr>
        <p:spPr>
          <a:xfrm>
            <a:off x="279913" y="242980"/>
            <a:ext cx="8706432" cy="7603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0" kern="1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9pPr>
          </a:lstStyle>
          <a:p>
            <a:pPr algn="ctr" defTabSz="914400" eaLnBrk="1" hangingPunct="1">
              <a:spcAft>
                <a:spcPts val="600"/>
              </a:spcAft>
            </a:pPr>
            <a:r>
              <a:rPr lang="en-US" sz="2800" u="sng" kern="1200" dirty="0">
                <a:solidFill>
                  <a:srgbClr val="FFFF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FUENTES CONSULTADAS Y RECOMENDACIONES DE LECTURAS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63AA94F-9B00-BDB5-2FB1-26718903113F}"/>
              </a:ext>
            </a:extLst>
          </p:cNvPr>
          <p:cNvSpPr txBox="1"/>
          <p:nvPr/>
        </p:nvSpPr>
        <p:spPr>
          <a:xfrm>
            <a:off x="114813" y="1130300"/>
            <a:ext cx="8871532" cy="4940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000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Aspesi</a:t>
            </a:r>
            <a:r>
              <a:rPr lang="en-US" sz="1000" kern="100" dirty="0">
                <a:latin typeface="Calibri" panose="020F0502020204030204" pitchFamily="34" charset="0"/>
                <a:cs typeface="Calibri" panose="020F0502020204030204" pitchFamily="34" charset="0"/>
              </a:rPr>
              <a:t>, C., &amp; Brand, A. (2020). In pursuit of open science, open access is not enough. Science, 368(6491), 574-577. </a:t>
            </a:r>
            <a:r>
              <a:rPr lang="en-US" sz="1000" i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https://doi.org/10.1126/science.aba3763</a:t>
            </a:r>
            <a:endParaRPr lang="en-US" sz="1000" i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Baker, M. (2016). 1,500 scientists lift the lid on reproducibility. Nature, 533, 452–454. </a:t>
            </a:r>
            <a:r>
              <a:rPr lang="en-US" sz="1000" i="1" u="sng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https://doi.org/10.1038/533452a</a:t>
            </a:r>
            <a:r>
              <a:rPr lang="en-US" sz="1000" i="1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Dirección General de Investigación, Innovación y Emprendimiento (DGIIE), Universidad Técnica Federico Santa María. (2023, 6 de noviembre). 3° </a:t>
            </a:r>
            <a:r>
              <a:rPr lang="es-E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Webinar</a:t>
            </a: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Ciencia Abierta USM: Herramientas y estrategias para una investigación reproducible [Video]. YouTube. </a:t>
            </a:r>
            <a:r>
              <a:rPr lang="es-ES" sz="1000" i="1" u="sng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https://youtu.be/jr1F08kJNgU?si=oVcxkBcRVd9Ae5DD</a:t>
            </a:r>
            <a:endParaRPr lang="en-US" sz="1000" i="1" kern="1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Laboratorio de Ciencia Social Abierta (LISA) del Centro de Estudios de Conflicto y Cohesión Social (COES). (2021). Ciencia Social Abierta. </a:t>
            </a:r>
            <a:r>
              <a:rPr lang="es-ES" sz="1000" i="1" u="sng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https://lisa-coes.github.io/lisa-book/an%C3%A1lisis-reproducibles.html</a:t>
            </a:r>
            <a:endParaRPr lang="en-US" sz="1000" i="1" kern="1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Laguna-Camacho, A. (2023). Ciencia abierta: iniciativas para mejorar la investigación en Latinoamérica. CIENCIA ergo-sum: revista científica multidisciplinaria de la Universidad Autónoma del Estado de México, 30(1). </a:t>
            </a:r>
            <a:r>
              <a:rPr lang="es-ES" sz="1000" i="1" u="sng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https://doi.org/10.30878/ces.v30n1a11 </a:t>
            </a:r>
            <a:endParaRPr lang="en-US" sz="1000" i="1" kern="1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Martínez-Méndez, A., &amp; </a:t>
            </a:r>
            <a:r>
              <a:rPr lang="es-E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Nuñez</a:t>
            </a: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A. (2020). Academia, datos y reproducibilidad de la ciencia. Revista UIS Ingenierías, 19(4), 315-324 </a:t>
            </a:r>
            <a:r>
              <a:rPr lang="en-US" sz="1000" i="1" u="sng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https://www.redalyc.org/journal/5537/553768213027/html/#gf2</a:t>
            </a:r>
            <a:endParaRPr lang="en-US" sz="1000" i="1" kern="1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Paz-García, D. A. (2023). La ciencia de los datos y su reproducibilidad. </a:t>
            </a:r>
            <a:r>
              <a:rPr lang="en-U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Revista</a:t>
            </a:r>
            <a:r>
              <a:rPr lang="en-U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Ciencia</a:t>
            </a:r>
            <a:r>
              <a:rPr lang="en-U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Naturaleza</a:t>
            </a:r>
            <a:r>
              <a:rPr lang="en-U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01(1019). </a:t>
            </a:r>
            <a:r>
              <a:rPr lang="en-US" sz="1000" i="1" u="sng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https://www.revistacyn.com/pub/id1019</a:t>
            </a:r>
            <a:endParaRPr lang="en-US" sz="1000" i="1" u="sng" kern="1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Kryvokhyzha</a:t>
            </a:r>
            <a:r>
              <a:rPr lang="en-U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D. (2019, 27 de </a:t>
            </a:r>
            <a:r>
              <a:rPr lang="en-U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agosto</a:t>
            </a:r>
            <a:r>
              <a:rPr lang="en-U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 The best free research data repository: A comparison of the most popular repositories for research data: Dryad, </a:t>
            </a:r>
            <a:r>
              <a:rPr lang="en-U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Zenodo</a:t>
            </a:r>
            <a:r>
              <a:rPr lang="en-U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FigShare</a:t>
            </a:r>
            <a:r>
              <a:rPr lang="en-U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Open Science Framework, and Mendeley. </a:t>
            </a:r>
            <a:r>
              <a:rPr lang="es-E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Evodify</a:t>
            </a: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ES" sz="1000" i="1" u="sng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https://evodify.com/free-research-repository/</a:t>
            </a:r>
            <a:endParaRPr lang="es-ES" sz="1000" i="1" u="sng" kern="1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Salvador-Oliván, J. A., Marco-Cuenca, G., &amp; Arquero-Avilés, R. (2023). Prácticas de transparencia y reproducibilidad en artículos de revistas españolas de Biblioteconomía y Documentación. Revista Española de Documentación Científica, 46(3), e361. </a:t>
            </a:r>
            <a:r>
              <a:rPr lang="es-ES" sz="1000" i="1" u="sng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https://doi.org/10.3989/redc.2023.3.1981</a:t>
            </a:r>
            <a:endParaRPr lang="en-US" sz="1000" i="1" kern="1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000" dirty="0">
                <a:latin typeface="Calibri" panose="020F0502020204030204" pitchFamily="34" charset="0"/>
                <a:cs typeface="Calibri" panose="020F0502020204030204" pitchFamily="34" charset="0"/>
              </a:rPr>
              <a:t>Sánchez Aguilar, M. (2018). Editorial: Reproducibilidad, replicación e investigación de implementación. Educación Matemática, 30(2), 5-7. </a:t>
            </a:r>
            <a:r>
              <a:rPr lang="es-ES" sz="1000" i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https://doi.org/10.24844/EM3002.00 </a:t>
            </a:r>
            <a:endParaRPr lang="es-ES" sz="1000" i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Rodriguez-</a:t>
            </a:r>
            <a:r>
              <a:rPr lang="es-E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Sanchez</a:t>
            </a: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F., Pérez-Luque, A. J., </a:t>
            </a:r>
            <a:r>
              <a:rPr lang="es-ES" sz="10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Bartomeus</a:t>
            </a: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I., &amp; Varela, S. (2016). Ciencia reproducible: qué, por qué, cómo: . Ecosistemas, 25(2), 83-92. </a:t>
            </a:r>
            <a:r>
              <a:rPr lang="es-ES" sz="1000" i="1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https://doi.org/10.7818/ECOS.2016.25-2.11</a:t>
            </a:r>
            <a:r>
              <a:rPr lang="es-ES" sz="1000" i="1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000" i="1" kern="1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ES" sz="1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Vicerrectoría de Investigación, Universidad Nacional. (2024, 3 de septiembre). Capacitación Ciencia Abierta [Video]. YouTube. </a:t>
            </a:r>
            <a:r>
              <a:rPr lang="es-ES" sz="1000" i="1" u="sng" kern="100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https://www.youtube.com/live/QtWi84I0aNo?si=GNeySJpXHprwEcyx</a:t>
            </a:r>
            <a:endParaRPr lang="es-ES" sz="1000" i="1" u="sng" kern="1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1000" dirty="0"/>
              <a:t>‘SPARC, PLOS. </a:t>
            </a:r>
            <a:r>
              <a:rPr lang="es-MX" sz="1000"/>
              <a:t>How </a:t>
            </a:r>
            <a:r>
              <a:rPr lang="es-MX" sz="1000" dirty="0"/>
              <a:t>Open is it?* Open Access spectrum". © 2013 SPARC and PLOS. Licensed under CC BY</a:t>
            </a:r>
          </a:p>
        </p:txBody>
      </p:sp>
    </p:spTree>
    <p:extLst>
      <p:ext uri="{BB962C8B-B14F-4D97-AF65-F5344CB8AC3E}">
        <p14:creationId xmlns:p14="http://schemas.microsoft.com/office/powerpoint/2010/main" val="14955621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1D0E0946-6987-94FB-CEEB-8478C9BB7A3C}"/>
              </a:ext>
            </a:extLst>
          </p:cNvPr>
          <p:cNvSpPr/>
          <p:nvPr/>
        </p:nvSpPr>
        <p:spPr>
          <a:xfrm>
            <a:off x="0" y="0"/>
            <a:ext cx="3681771" cy="6057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79728699-335C-DD0D-F90B-20B92F3B4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834" y="504842"/>
            <a:ext cx="3568700" cy="4005963"/>
          </a:xfrm>
        </p:spPr>
        <p:txBody>
          <a:bodyPr anchor="t">
            <a:noAutofit/>
          </a:bodyPr>
          <a:lstStyle/>
          <a:p>
            <a: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¿</a:t>
            </a:r>
            <a:r>
              <a:rPr lang="pt-BR" sz="32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Dudas</a:t>
            </a:r>
            <a: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? </a:t>
            </a:r>
            <a:b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¿Preguntas? </a:t>
            </a:r>
            <a:b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¿</a:t>
            </a:r>
            <a:r>
              <a:rPr lang="pt-BR" sz="32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Sugerencias</a:t>
            </a:r>
            <a: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? </a:t>
            </a:r>
            <a:b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¿</a:t>
            </a:r>
            <a:r>
              <a:rPr lang="pt-BR" sz="32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Comentarios</a:t>
            </a:r>
            <a:r>
              <a:rPr lang="pt-BR" sz="3200" b="1" dirty="0">
                <a:solidFill>
                  <a:schemeClr val="bg1"/>
                </a:solidFill>
                <a:latin typeface="Calibri" panose="020F0502020204030204" pitchFamily="34" charset="0"/>
              </a:rPr>
              <a:t>?</a:t>
            </a:r>
            <a:endParaRPr lang="es-ES" sz="3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A7F8740-90FD-0330-40DB-6F467DAB04FD}"/>
              </a:ext>
            </a:extLst>
          </p:cNvPr>
          <p:cNvSpPr txBox="1"/>
          <p:nvPr/>
        </p:nvSpPr>
        <p:spPr>
          <a:xfrm>
            <a:off x="4021659" y="504842"/>
            <a:ext cx="4577786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4000" b="1" dirty="0">
                <a:latin typeface="Calibri" panose="020F0502020204030204" pitchFamily="34" charset="0"/>
                <a:cs typeface="Calibri" panose="020F0502020204030204" pitchFamily="34" charset="0"/>
              </a:rPr>
              <a:t>Nos vemos el próximo viernes, día 22 de noviembre 2024, en la sesión sincrónica del módulo.</a:t>
            </a:r>
          </a:p>
          <a:p>
            <a:pPr algn="ctr"/>
            <a:endParaRPr lang="es-E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s-ES" sz="1600" b="1" dirty="0">
                <a:latin typeface="Calibri" panose="020F0502020204030204" pitchFamily="34" charset="0"/>
                <a:cs typeface="Calibri" panose="020F0502020204030204" pitchFamily="34" charset="0"/>
              </a:rPr>
              <a:t>9:00 a.m. (GMT-6): México, Ciudad de México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Gráfico 1" descr="Preguntas">
            <a:extLst>
              <a:ext uri="{FF2B5EF4-FFF2-40B4-BE49-F238E27FC236}">
                <a16:creationId xmlns:a16="http://schemas.microsoft.com/office/drawing/2014/main" id="{D9ED3572-8A67-DA30-D7B0-8CF9AACCCD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2959" y="2690816"/>
            <a:ext cx="2760421" cy="276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08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C43226-D0EC-F237-F862-F56B7EA1D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764" y="0"/>
            <a:ext cx="7886700" cy="1325563"/>
          </a:xfrm>
        </p:spPr>
        <p:txBody>
          <a:bodyPr/>
          <a:lstStyle/>
          <a:p>
            <a:r>
              <a:rPr lang="es-MX" sz="48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Método Científico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C132EB3-9647-3795-F8A6-8E3496AF1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3421" y="1230312"/>
            <a:ext cx="7886699" cy="419417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32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Las reglas y principios del método científico buscan minimizar la influencia de la </a:t>
            </a:r>
            <a:r>
              <a:rPr lang="es-MX" sz="3200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2" tooltip="Subjetivida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subjetividad</a:t>
            </a:r>
            <a:r>
              <a:rPr lang="es-MX" sz="32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del científico en su trabajo, reforzando así la validez de los resultados y, por ende, del conocimiento obtenido.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500" b="0" i="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s-MX" sz="32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El requisito de reproducibilidad y repetibilidad es fundamental en el método científico.</a:t>
            </a:r>
          </a:p>
        </p:txBody>
      </p:sp>
    </p:spTree>
    <p:extLst>
      <p:ext uri="{BB962C8B-B14F-4D97-AF65-F5344CB8AC3E}">
        <p14:creationId xmlns:p14="http://schemas.microsoft.com/office/powerpoint/2010/main" val="2490777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C8D3E87C-6FD8-0A99-D158-9158CF5D613D}"/>
              </a:ext>
            </a:extLst>
          </p:cNvPr>
          <p:cNvSpPr txBox="1"/>
          <p:nvPr/>
        </p:nvSpPr>
        <p:spPr>
          <a:xfrm>
            <a:off x="352925" y="266700"/>
            <a:ext cx="8242300" cy="13776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" defTabSz="914400" eaLnBrk="1" hangingPunct="1">
              <a:lnSpc>
                <a:spcPct val="120000"/>
              </a:lnSpc>
              <a:spcAft>
                <a:spcPts val="0"/>
              </a:spcAft>
            </a:pPr>
            <a:r>
              <a:rPr lang="en-US" sz="3600" b="1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3600" b="1" i="0" u="none" strike="noStrike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onceptos</a:t>
            </a:r>
            <a:r>
              <a:rPr lang="en-US" sz="3600" b="1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57150" defTabSz="914400" eaLnBrk="1" hangingPunct="1">
              <a:lnSpc>
                <a:spcPct val="120000"/>
              </a:lnSpc>
              <a:spcAft>
                <a:spcPts val="0"/>
              </a:spcAft>
            </a:pPr>
            <a:r>
              <a:rPr lang="en-US" sz="3600" b="1" i="0" u="sng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REPLICABILIDAD</a:t>
            </a:r>
            <a:r>
              <a:rPr lang="en-US" sz="3600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sz="3600" b="1" i="0" u="sng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REPRODUCIBILIDAD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06D8135-D4CF-990F-6AC0-C224BF26E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925" y="1977860"/>
            <a:ext cx="8438150" cy="193833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0392881-3B98-1B9D-F89F-EC94E411E88F}"/>
              </a:ext>
            </a:extLst>
          </p:cNvPr>
          <p:cNvSpPr txBox="1"/>
          <p:nvPr/>
        </p:nvSpPr>
        <p:spPr>
          <a:xfrm>
            <a:off x="532062" y="3987633"/>
            <a:ext cx="807987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700" i="1" dirty="0">
                <a:latin typeface="Calibri" panose="020F0502020204030204" pitchFamily="34" charset="0"/>
                <a:cs typeface="Calibri" panose="020F0502020204030204" pitchFamily="34" charset="0"/>
              </a:rPr>
              <a:t>Fuente: https://www.youtube.com/live/QtWi84I0aNo?si=IuggEfl6KwlOWBWH&amp;t=680</a:t>
            </a:r>
          </a:p>
        </p:txBody>
      </p:sp>
    </p:spTree>
    <p:extLst>
      <p:ext uri="{BB962C8B-B14F-4D97-AF65-F5344CB8AC3E}">
        <p14:creationId xmlns:p14="http://schemas.microsoft.com/office/powerpoint/2010/main" val="1150908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3007C4E-E1A7-1277-8E72-5A7F61FE048B}"/>
              </a:ext>
            </a:extLst>
          </p:cNvPr>
          <p:cNvSpPr txBox="1"/>
          <p:nvPr/>
        </p:nvSpPr>
        <p:spPr>
          <a:xfrm>
            <a:off x="0" y="4648200"/>
            <a:ext cx="9144000" cy="52322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objetivo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es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contestar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las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mismas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preguntas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investigación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bien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cada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investigación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obtiene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sus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propios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datos</a:t>
            </a: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E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Esto demuestra que el análisis se realizó de manera correcta y que los resultados del estudio original son fiables.</a:t>
            </a:r>
            <a:endParaRPr 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CAAD8671-1B6D-9F0B-3969-AFF325306DEA}"/>
              </a:ext>
            </a:extLst>
          </p:cNvPr>
          <p:cNvGrpSpPr/>
          <p:nvPr/>
        </p:nvGrpSpPr>
        <p:grpSpPr>
          <a:xfrm>
            <a:off x="247650" y="135895"/>
            <a:ext cx="8648700" cy="4216400"/>
            <a:chOff x="419100" y="190500"/>
            <a:chExt cx="8648700" cy="4216400"/>
          </a:xfrm>
        </p:grpSpPr>
        <p:graphicFrame>
          <p:nvGraphicFramePr>
            <p:cNvPr id="8" name="Diagrama 7">
              <a:extLst>
                <a:ext uri="{FF2B5EF4-FFF2-40B4-BE49-F238E27FC236}">
                  <a16:creationId xmlns:a16="http://schemas.microsoft.com/office/drawing/2014/main" id="{B740F4BA-A9BD-E4AA-3076-40E513A4BFA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71858357"/>
                </p:ext>
              </p:extLst>
            </p:nvPr>
          </p:nvGraphicFramePr>
          <p:xfrm>
            <a:off x="419100" y="26670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78BD9490-2F81-0342-B8D7-332ECE78C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68161" y="190500"/>
              <a:ext cx="5699639" cy="4216400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C52E754-F573-A43D-E280-3FC2C15C316F}"/>
              </a:ext>
            </a:extLst>
          </p:cNvPr>
          <p:cNvSpPr txBox="1"/>
          <p:nvPr/>
        </p:nvSpPr>
        <p:spPr>
          <a:xfrm>
            <a:off x="4152900" y="4352295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i="1" dirty="0">
                <a:latin typeface="Calibri" panose="020F0502020204030204" pitchFamily="34" charset="0"/>
                <a:cs typeface="Calibri" panose="020F0502020204030204" pitchFamily="34" charset="0"/>
              </a:rPr>
              <a:t>Fuente: https://www.revistacyn.com/pub/id1019</a:t>
            </a:r>
          </a:p>
        </p:txBody>
      </p:sp>
    </p:spTree>
    <p:extLst>
      <p:ext uri="{BB962C8B-B14F-4D97-AF65-F5344CB8AC3E}">
        <p14:creationId xmlns:p14="http://schemas.microsoft.com/office/powerpoint/2010/main" val="428240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25449FD0-A815-F8CA-4C48-8B56D433EE0C}"/>
              </a:ext>
            </a:extLst>
          </p:cNvPr>
          <p:cNvSpPr txBox="1"/>
          <p:nvPr/>
        </p:nvSpPr>
        <p:spPr>
          <a:xfrm>
            <a:off x="0" y="4648200"/>
            <a:ext cx="9144000" cy="58477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s-ES" sz="1600" b="1" dirty="0"/>
              <a:t>A diferencia de la replicabilidad, aquí no se busca repetir el experimento en un nuevo contexto, sino verificar que los resultados originales pueden ser obtenidos de nuevo con los mismos recursos. </a:t>
            </a:r>
            <a:endParaRPr lang="es-MX" sz="1600" b="1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64DD816D-E25A-A550-0211-407E25919E74}"/>
              </a:ext>
            </a:extLst>
          </p:cNvPr>
          <p:cNvGrpSpPr/>
          <p:nvPr/>
        </p:nvGrpSpPr>
        <p:grpSpPr>
          <a:xfrm>
            <a:off x="50800" y="266700"/>
            <a:ext cx="8966200" cy="4064000"/>
            <a:chOff x="50800" y="266700"/>
            <a:chExt cx="8966200" cy="4064000"/>
          </a:xfrm>
        </p:grpSpPr>
        <p:graphicFrame>
          <p:nvGraphicFramePr>
            <p:cNvPr id="8" name="Diagrama 7">
              <a:extLst>
                <a:ext uri="{FF2B5EF4-FFF2-40B4-BE49-F238E27FC236}">
                  <a16:creationId xmlns:a16="http://schemas.microsoft.com/office/drawing/2014/main" id="{B740F4BA-A9BD-E4AA-3076-40E513A4BFA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9402216"/>
                </p:ext>
              </p:extLst>
            </p:nvPr>
          </p:nvGraphicFramePr>
          <p:xfrm>
            <a:off x="2921000" y="26670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47F20D7A-B0AA-703A-61E5-F8EA5A3AF6CE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800" y="381018"/>
              <a:ext cx="6012000" cy="3924000"/>
            </a:xfrm>
            <a:prstGeom prst="rect">
              <a:avLst/>
            </a:prstGeom>
          </p:spPr>
        </p:pic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FF316E87-F245-FDDE-1D2F-3E024F51B4A9}"/>
              </a:ext>
            </a:extLst>
          </p:cNvPr>
          <p:cNvSpPr txBox="1"/>
          <p:nvPr/>
        </p:nvSpPr>
        <p:spPr>
          <a:xfrm>
            <a:off x="863600" y="4288936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i="1" dirty="0">
                <a:latin typeface="Calibri" panose="020F0502020204030204" pitchFamily="34" charset="0"/>
                <a:cs typeface="Calibri" panose="020F0502020204030204" pitchFamily="34" charset="0"/>
              </a:rPr>
              <a:t>Fuente: https://www.revistacyn.com/pub/id1019</a:t>
            </a:r>
          </a:p>
        </p:txBody>
      </p:sp>
    </p:spTree>
    <p:extLst>
      <p:ext uri="{BB962C8B-B14F-4D97-AF65-F5344CB8AC3E}">
        <p14:creationId xmlns:p14="http://schemas.microsoft.com/office/powerpoint/2010/main" val="275743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2AAAC3-DAB5-9FDD-1673-31DD80B9E994}"/>
              </a:ext>
            </a:extLst>
          </p:cNvPr>
          <p:cNvSpPr txBox="1">
            <a:spLocks/>
          </p:cNvSpPr>
          <p:nvPr/>
        </p:nvSpPr>
        <p:spPr bwMode="auto">
          <a:xfrm>
            <a:off x="0" y="182654"/>
            <a:ext cx="9144000" cy="5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0" kern="1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9pPr>
          </a:lstStyle>
          <a:p>
            <a:pPr algn="ctr" defTabSz="914400" eaLnBrk="1" hangingPunct="1"/>
            <a:r>
              <a:rPr lang="es-MX" sz="3200" u="sng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Replicabilidad y reproducibilidad: BENEFÍCIOS</a:t>
            </a:r>
          </a:p>
        </p:txBody>
      </p:sp>
      <p:pic>
        <p:nvPicPr>
          <p:cNvPr id="2050" name="Picture 2" descr="Qué es la validez y confiabilidad en la investigación?">
            <a:extLst>
              <a:ext uri="{FF2B5EF4-FFF2-40B4-BE49-F238E27FC236}">
                <a16:creationId xmlns:a16="http://schemas.microsoft.com/office/drawing/2014/main" id="{3CB850E6-E56C-531B-B3F5-5FC3D72E8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873" y="3745264"/>
            <a:ext cx="3252487" cy="194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F1CD025-59FC-CE45-4FC4-C308A8B29823}"/>
              </a:ext>
            </a:extLst>
          </p:cNvPr>
          <p:cNvSpPr txBox="1"/>
          <p:nvPr/>
        </p:nvSpPr>
        <p:spPr>
          <a:xfrm>
            <a:off x="318348" y="1135141"/>
            <a:ext cx="869648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s-E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Calidad y fiabilidad de la investigación: </a:t>
            </a:r>
            <a:r>
              <a:rPr kumimoji="0" lang="es-E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Garantizar que los resultados de la investigación sean sólidos y confiables. Esto fortalece la credibilidad de los hallazgos científicos.</a:t>
            </a:r>
            <a:br>
              <a:rPr kumimoji="0" lang="es-E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0691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350B64F1-FC25-9A13-B82E-D1E4A73FF2CC}"/>
              </a:ext>
            </a:extLst>
          </p:cNvPr>
          <p:cNvSpPr txBox="1"/>
          <p:nvPr/>
        </p:nvSpPr>
        <p:spPr>
          <a:xfrm>
            <a:off x="416687" y="997565"/>
            <a:ext cx="8310626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Detección de errores y fraudes: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 poder replicar y reproducir, es más fácil identificar errores o inconsistencias, lo que ayuda a prevenir la difusión de resultados incorrectos o fraudulentos.</a:t>
            </a:r>
            <a:br>
              <a:rPr kumimoji="0" lang="es-E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8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1BA02DB6-1BA2-B3C5-62E7-A1A116F2D54E}"/>
              </a:ext>
            </a:extLst>
          </p:cNvPr>
          <p:cNvSpPr txBox="1">
            <a:spLocks/>
          </p:cNvSpPr>
          <p:nvPr/>
        </p:nvSpPr>
        <p:spPr bwMode="auto">
          <a:xfrm>
            <a:off x="0" y="172144"/>
            <a:ext cx="9144000" cy="5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0" kern="1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9pPr>
          </a:lstStyle>
          <a:p>
            <a:pPr algn="ctr" defTabSz="914400" eaLnBrk="1" hangingPunct="1"/>
            <a:r>
              <a:rPr lang="es-MX" sz="3200" u="sng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Replicabilidad y reproducibilidad: BENEFÍCIOS</a:t>
            </a:r>
          </a:p>
        </p:txBody>
      </p:sp>
      <p:pic>
        <p:nvPicPr>
          <p:cNvPr id="1026" name="Picture 2" descr="mano que sostiene una lupa ...">
            <a:extLst>
              <a:ext uri="{FF2B5EF4-FFF2-40B4-BE49-F238E27FC236}">
                <a16:creationId xmlns:a16="http://schemas.microsoft.com/office/drawing/2014/main" id="{3709CC3C-E69C-45C7-8368-31B72245F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49" y="3429000"/>
            <a:ext cx="27622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803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350B64F1-FC25-9A13-B82E-D1E4A73FF2CC}"/>
              </a:ext>
            </a:extLst>
          </p:cNvPr>
          <p:cNvSpPr txBox="1"/>
          <p:nvPr/>
        </p:nvSpPr>
        <p:spPr>
          <a:xfrm>
            <a:off x="220717" y="995801"/>
            <a:ext cx="8412003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Transparencia y confianza pública: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la capacidad de reproducir resultados incrementa la transparencia del proceso científico, lo que a su vez aumenta la confianza del público en la ciencia.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1BA02DB6-1BA2-B3C5-62E7-A1A116F2D54E}"/>
              </a:ext>
            </a:extLst>
          </p:cNvPr>
          <p:cNvSpPr txBox="1">
            <a:spLocks/>
          </p:cNvSpPr>
          <p:nvPr/>
        </p:nvSpPr>
        <p:spPr bwMode="auto">
          <a:xfrm>
            <a:off x="0" y="172144"/>
            <a:ext cx="9144000" cy="5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0" kern="1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ptos Display" panose="020B0004020202020204" pitchFamily="34" charset="0"/>
              </a:defRPr>
            </a:lvl9pPr>
          </a:lstStyle>
          <a:p>
            <a:pPr algn="ctr" defTabSz="914400" eaLnBrk="1" hangingPunct="1"/>
            <a:r>
              <a:rPr lang="es-MX" sz="3200" u="sng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Replicabilidad y reproducibilidad: BENEFÍCIOS</a:t>
            </a:r>
            <a:endParaRPr lang="es-MX" sz="3200" u="sng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Transparencia y comunicación de datos en las empresas">
            <a:extLst>
              <a:ext uri="{FF2B5EF4-FFF2-40B4-BE49-F238E27FC236}">
                <a16:creationId xmlns:a16="http://schemas.microsoft.com/office/drawing/2014/main" id="{737414E2-726A-F577-663A-9C35BA1FF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055" y="3611902"/>
            <a:ext cx="3092997" cy="177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9820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LACSO">
      <a:dk1>
        <a:srgbClr val="000000"/>
      </a:dk1>
      <a:lt1>
        <a:srgbClr val="FFFFFF"/>
      </a:lt1>
      <a:dk2>
        <a:srgbClr val="00475F"/>
      </a:dk2>
      <a:lt2>
        <a:srgbClr val="F6F9F8"/>
      </a:lt2>
      <a:accent1>
        <a:srgbClr val="00475F"/>
      </a:accent1>
      <a:accent2>
        <a:srgbClr val="E6BA20"/>
      </a:accent2>
      <a:accent3>
        <a:srgbClr val="DA4728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34B6BF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</TotalTime>
  <Words>1595</Words>
  <Application>Microsoft Office PowerPoint</Application>
  <PresentationFormat>Carta (216 x 279 mm)</PresentationFormat>
  <Paragraphs>114</Paragraphs>
  <Slides>23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0" baseType="lpstr">
      <vt:lpstr>Aptos</vt:lpstr>
      <vt:lpstr>Aptos Display</vt:lpstr>
      <vt:lpstr>Arial</vt:lpstr>
      <vt:lpstr>Arimo</vt:lpstr>
      <vt:lpstr>Calibri</vt:lpstr>
      <vt:lpstr>Open Sans Semibold</vt:lpstr>
      <vt:lpstr>Tema de Office</vt:lpstr>
      <vt:lpstr>Tema 6: Ciencia abierta y reproducible</vt:lpstr>
      <vt:lpstr>Presentación de PowerPoint</vt:lpstr>
      <vt:lpstr>Método Científico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Importancia de la REPLICABILIDAD y la REPRODUCIBILIDAD para el Movimiento  de la Ciencia Abierta</vt:lpstr>
      <vt:lpstr>Presentación de PowerPoint</vt:lpstr>
      <vt:lpstr>Presentación de PowerPoint</vt:lpstr>
      <vt:lpstr>Presentación de PowerPoint</vt:lpstr>
      <vt:lpstr>Presentación de PowerPoint</vt:lpstr>
      <vt:lpstr>El papel de las rutas verde y diamante al acceso abierto en cuanto a la replicabilidad y reproducibilidad de la ciencia</vt:lpstr>
      <vt:lpstr>Presentación de PowerPoint</vt:lpstr>
      <vt:lpstr>Presentación de PowerPoint</vt:lpstr>
      <vt:lpstr>La Iniciativa de Acceso Abierto de Budapest en 2002 estableció los Principios del Acceso Abierto.</vt:lpstr>
      <vt:lpstr>       Budapest Open Access Initiative</vt:lpstr>
      <vt:lpstr>Budapest Open Access Initiative</vt:lpstr>
      <vt:lpstr>Presentación de PowerPoint</vt:lpstr>
      <vt:lpstr>¿Dudas?  ¿Preguntas?  ¿Sugerencias?  ¿Comentarios?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Oranda Monserratt Hernandez Hernandez</dc:creator>
  <cp:lastModifiedBy>Claudia D De Souza</cp:lastModifiedBy>
  <cp:revision>16</cp:revision>
  <dcterms:created xsi:type="dcterms:W3CDTF">2024-08-21T14:27:12Z</dcterms:created>
  <dcterms:modified xsi:type="dcterms:W3CDTF">2024-11-15T16:30:07Z</dcterms:modified>
</cp:coreProperties>
</file>